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peg" Extension="mp3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</p:sldIdLst>
  <p:sldSz cx="10287000" cy="18288000"/>
  <p:notesSz cx="6858000" cy="9144000"/>
  <p:embeddedFontLst>
    <p:embeddedFont>
      <p:font typeface="Bebas Neue" charset="1" panose="00000500000000000000"/>
      <p:regular r:id="rId6"/>
    </p:embeddedFont>
    <p:embeddedFont>
      <p:font typeface="Bebas Neue Bold" charset="1" panose="020B0606020202050201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Roboto Condensed" charset="1" panose="02000000000000000000"/>
      <p:regular r:id="rId12"/>
    </p:embeddedFont>
    <p:embeddedFont>
      <p:font typeface="Roboto Condensed Bold" charset="1" panose="02000000000000000000"/>
      <p:regular r:id="rId13"/>
    </p:embeddedFont>
    <p:embeddedFont>
      <p:font typeface="Roboto Condensed Italics" charset="1" panose="02000000000000000000"/>
      <p:regular r:id="rId14"/>
    </p:embeddedFont>
    <p:embeddedFont>
      <p:font typeface="Roboto Condensed Bold Italics" charset="1" panose="02000000000000000000"/>
      <p:regular r:id="rId15"/>
    </p:embeddedFont>
    <p:embeddedFont>
      <p:font typeface="Kaushan Script" charset="1" panose="03060602040705080205"/>
      <p:regular r:id="rId16"/>
    </p:embeddedFont>
    <p:embeddedFont>
      <p:font typeface="Roboto" charset="1" panose="02000000000000000000"/>
      <p:regular r:id="rId17"/>
    </p:embeddedFont>
    <p:embeddedFont>
      <p:font typeface="Roboto Bold" charset="1" panose="02000000000000000000"/>
      <p:regular r:id="rId18"/>
    </p:embeddedFont>
    <p:embeddedFont>
      <p:font typeface="Roboto Italics" charset="1" panose="02000000000000000000"/>
      <p:regular r:id="rId19"/>
    </p:embeddedFont>
    <p:embeddedFont>
      <p:font typeface="Roboto Bold Italics" charset="1" panose="02000000000000000000"/>
      <p:regular r:id="rId20"/>
    </p:embeddedFont>
    <p:embeddedFont>
      <p:font typeface="Horizon" charset="1" panose="02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jpeg" Type="http://schemas.openxmlformats.org/officeDocument/2006/relationships/image"/><Relationship Id="rId4" Target="../media/aAD6DTe6V8M.mp3" Type="http://schemas.microsoft.com/office/2007/relationships/media"/><Relationship Id="rId5" Target="../media/aAD6DTe6V8M.mp3" Type="http://schemas.openxmlformats.org/officeDocument/2006/relationships/audio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0287000" cy="18288000"/>
          </a:xfrm>
          <a:prstGeom prst="rect">
            <a:avLst/>
          </a:prstGeom>
          <a:solidFill>
            <a:srgbClr val="EDEDBB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293962" y="8367623"/>
            <a:ext cx="7919049" cy="3623094"/>
          </a:xfrm>
          <a:custGeom>
            <a:avLst/>
            <a:gdLst/>
            <a:ahLst/>
            <a:cxnLst/>
            <a:rect r="r" b="b" t="t" l="l"/>
            <a:pathLst>
              <a:path h="3623094" w="7919049">
                <a:moveTo>
                  <a:pt x="0" y="0"/>
                </a:moveTo>
                <a:lnTo>
                  <a:pt x="7919049" y="0"/>
                </a:lnTo>
                <a:lnTo>
                  <a:pt x="7919049" y="3623094"/>
                </a:lnTo>
                <a:lnTo>
                  <a:pt x="0" y="36230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26" t="-12583" r="0" b="-75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789192"/>
            <a:ext cx="10067026" cy="1412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29"/>
              </a:lnSpc>
            </a:pPr>
            <a:r>
              <a:rPr lang="en-US" sz="3878">
                <a:solidFill>
                  <a:srgbClr val="722C2C"/>
                </a:solidFill>
                <a:latin typeface="Horizon"/>
              </a:rPr>
              <a:t> </a:t>
            </a:r>
            <a:r>
              <a:rPr lang="en-US" sz="3878">
                <a:solidFill>
                  <a:srgbClr val="231F20"/>
                </a:solidFill>
                <a:latin typeface="Horizon"/>
              </a:rPr>
              <a:t>TARIMIN   GELECEĞİNE UÇALIM</a:t>
            </a:r>
          </a:p>
        </p:txBody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>
                  <p14:trim st="0.0000" end="285767.667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629150" y="86296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5"/>
                </p:tgtEl>
              </p:cBhvr>
            </p:cmd>
            <p:audio>
              <p:cMediaNode vol="100000" showWhenStopped="false">
                <p:cTn/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81A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7394" y="2852377"/>
            <a:ext cx="8196124" cy="2290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800" u="none">
                <a:solidFill>
                  <a:srgbClr val="C1FF72"/>
                </a:solidFill>
                <a:latin typeface="Bebas Neue Bold Italics"/>
              </a:rPr>
              <a:t>Rekabet </a:t>
            </a:r>
          </a:p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800" u="none">
                <a:solidFill>
                  <a:srgbClr val="C1FF72"/>
                </a:solidFill>
                <a:latin typeface="Bebas Neue Bold Italics"/>
              </a:rPr>
              <a:t>Avantajları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4243" y="14670224"/>
            <a:ext cx="7278829" cy="1983088"/>
            <a:chOff x="0" y="0"/>
            <a:chExt cx="9705106" cy="264411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9705106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199"/>
                </a:lnSpc>
                <a:spcBef>
                  <a:spcPct val="0"/>
                </a:spcBef>
              </a:pPr>
              <a:r>
                <a:rPr lang="en-US" sz="3999" spc="-39" u="none">
                  <a:solidFill>
                    <a:srgbClr val="C1FF72"/>
                  </a:solidFill>
                  <a:latin typeface="Roboto Bold"/>
                </a:rPr>
                <a:t>4. Avantaj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125416"/>
              <a:ext cx="9705106" cy="1528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685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FDFDFD"/>
                  </a:solidFill>
                  <a:latin typeface="Roboto"/>
                </a:rPr>
                <a:t>Çevre ve kullanıcı sağlığını gözeterek daha kaliteli hizmet vermek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80656" y="5142824"/>
            <a:ext cx="8125688" cy="2521623"/>
            <a:chOff x="0" y="0"/>
            <a:chExt cx="10834251" cy="336216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10834251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199"/>
                </a:lnSpc>
                <a:spcBef>
                  <a:spcPct val="0"/>
                </a:spcBef>
              </a:pPr>
              <a:r>
                <a:rPr lang="en-US" sz="3999" spc="-39" u="none">
                  <a:solidFill>
                    <a:srgbClr val="C1FF72"/>
                  </a:solidFill>
                  <a:latin typeface="Roboto Bold"/>
                </a:rPr>
                <a:t>1. Avantaj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15891"/>
              <a:ext cx="10834251" cy="22525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43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FDFDFD"/>
                  </a:solidFill>
                  <a:latin typeface="Roboto"/>
                </a:rPr>
                <a:t>Diğer üretici firmalardan farklı olarak kullanılan ilaçlar ile birlikte drone hizmeti vermemiz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32612" y="8321671"/>
            <a:ext cx="7278829" cy="3093123"/>
            <a:chOff x="0" y="0"/>
            <a:chExt cx="9705106" cy="412416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9705106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199"/>
                </a:lnSpc>
                <a:spcBef>
                  <a:spcPct val="0"/>
                </a:spcBef>
              </a:pPr>
              <a:r>
                <a:rPr lang="en-US" sz="3999" spc="-39" u="none">
                  <a:solidFill>
                    <a:srgbClr val="C1FF72"/>
                  </a:solidFill>
                  <a:latin typeface="Roboto Bold"/>
                </a:rPr>
                <a:t>2. Avantaj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115891"/>
              <a:ext cx="9705106" cy="30145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43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FDFDFD"/>
                  </a:solidFill>
                  <a:latin typeface="Roboto"/>
                </a:rPr>
                <a:t>Isı sensörleri sayesinde araziye uygun kullanılacak ilaçların daha kolay belirlenmesi ve hassas biçimde uygulanması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97394" y="11564479"/>
            <a:ext cx="7278829" cy="3105745"/>
            <a:chOff x="0" y="0"/>
            <a:chExt cx="9705106" cy="414099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9705106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199"/>
                </a:lnSpc>
                <a:spcBef>
                  <a:spcPct val="0"/>
                </a:spcBef>
              </a:pPr>
              <a:r>
                <a:rPr lang="en-US" sz="3999" spc="-39" u="none">
                  <a:solidFill>
                    <a:srgbClr val="C1FF72"/>
                  </a:solidFill>
                  <a:latin typeface="Roboto Bold"/>
                </a:rPr>
                <a:t>3. Avantaj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25416"/>
              <a:ext cx="9705106" cy="2315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685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FDFDFD"/>
                  </a:solidFill>
                  <a:latin typeface="Roboto"/>
                </a:rPr>
                <a:t>Yapılan işlemin geri bildirim hızının rakiplere oranlara daha hızlı ve sağlıklı biçimde olacak olması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962025"/>
            <a:ext cx="6594027" cy="47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61"/>
              </a:lnSpc>
              <a:spcBef>
                <a:spcPct val="0"/>
              </a:spcBef>
            </a:pPr>
            <a:r>
              <a:rPr lang="en-US" sz="2686">
                <a:solidFill>
                  <a:srgbClr val="C1FF72"/>
                </a:solidFill>
                <a:latin typeface="Roboto"/>
              </a:rPr>
              <a:t>TARFLY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1734299"/>
            <a:ext cx="8229600" cy="297600"/>
            <a:chOff x="0" y="0"/>
            <a:chExt cx="15803826" cy="571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255270"/>
              <a:ext cx="15803826" cy="69850"/>
            </a:xfrm>
            <a:custGeom>
              <a:avLst/>
              <a:gdLst/>
              <a:ahLst/>
              <a:cxnLst/>
              <a:rect r="r" b="b" t="t" l="l"/>
              <a:pathLst>
                <a:path h="69850" w="15803826">
                  <a:moveTo>
                    <a:pt x="1551299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5803826" y="69850"/>
                  </a:lnTo>
                  <a:lnTo>
                    <a:pt x="15803826" y="0"/>
                  </a:lnTo>
                  <a:close/>
                </a:path>
              </a:pathLst>
            </a:custGeom>
            <a:solidFill>
              <a:srgbClr val="2A0076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A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687056"/>
            <a:ext cx="6594027" cy="47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61"/>
              </a:lnSpc>
              <a:spcBef>
                <a:spcPct val="0"/>
              </a:spcBef>
            </a:pPr>
            <a:r>
              <a:rPr lang="en-US" sz="2686">
                <a:solidFill>
                  <a:srgbClr val="C1FF72"/>
                </a:solidFill>
                <a:latin typeface="Roboto"/>
              </a:rPr>
              <a:t>TARFLY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16139837"/>
            <a:ext cx="8229600" cy="297600"/>
            <a:chOff x="0" y="0"/>
            <a:chExt cx="15803826" cy="571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255270"/>
              <a:ext cx="15803826" cy="69850"/>
            </a:xfrm>
            <a:custGeom>
              <a:avLst/>
              <a:gdLst/>
              <a:ahLst/>
              <a:cxnLst/>
              <a:rect r="r" b="b" t="t" l="l"/>
              <a:pathLst>
                <a:path h="69850" w="15803826">
                  <a:moveTo>
                    <a:pt x="1551299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5803826" y="69850"/>
                  </a:lnTo>
                  <a:lnTo>
                    <a:pt x="15803826" y="0"/>
                  </a:lnTo>
                  <a:close/>
                </a:path>
              </a:pathLst>
            </a:custGeom>
            <a:solidFill>
              <a:srgbClr val="2A0076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200150"/>
            <a:ext cx="7274373" cy="2448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9384"/>
              </a:lnSpc>
            </a:pPr>
            <a:r>
              <a:rPr lang="en-US" sz="9384" u="none">
                <a:solidFill>
                  <a:srgbClr val="C1FF72"/>
                </a:solidFill>
                <a:latin typeface="Bebas Neue Bold Italics"/>
              </a:rPr>
              <a:t>Rekabet Yaklaşımı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1028700" y="4184915"/>
            <a:ext cx="1670026" cy="1684635"/>
            <a:chOff x="0" y="0"/>
            <a:chExt cx="2226702" cy="2246180"/>
          </a:xfrm>
        </p:grpSpPr>
        <p:sp>
          <p:nvSpPr>
            <p:cNvPr name="Freeform 7" id="7"/>
            <p:cNvSpPr/>
            <p:nvPr/>
          </p:nvSpPr>
          <p:spPr>
            <a:xfrm flipH="false" flipV="false" rot="-2700000">
              <a:off x="501842" y="169822"/>
              <a:ext cx="1223018" cy="1926013"/>
            </a:xfrm>
            <a:custGeom>
              <a:avLst/>
              <a:gdLst/>
              <a:ahLst/>
              <a:cxnLst/>
              <a:rect r="r" b="b" t="t" l="l"/>
              <a:pathLst>
                <a:path h="1926013" w="1223018">
                  <a:moveTo>
                    <a:pt x="0" y="0"/>
                  </a:moveTo>
                  <a:lnTo>
                    <a:pt x="1223018" y="0"/>
                  </a:lnTo>
                  <a:lnTo>
                    <a:pt x="1223018" y="1926013"/>
                  </a:lnTo>
                  <a:lnTo>
                    <a:pt x="0" y="1926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-2727266">
              <a:off x="623466" y="578146"/>
              <a:ext cx="1753475" cy="312865"/>
              <a:chOff x="0" y="0"/>
              <a:chExt cx="2731296" cy="48733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0" id="10"/>
          <p:cNvGrpSpPr/>
          <p:nvPr/>
        </p:nvGrpSpPr>
        <p:grpSpPr>
          <a:xfrm rot="-10800000">
            <a:off x="1028700" y="7666410"/>
            <a:ext cx="1670026" cy="1684635"/>
            <a:chOff x="0" y="0"/>
            <a:chExt cx="2226702" cy="2246180"/>
          </a:xfrm>
        </p:grpSpPr>
        <p:sp>
          <p:nvSpPr>
            <p:cNvPr name="Freeform 11" id="11"/>
            <p:cNvSpPr/>
            <p:nvPr/>
          </p:nvSpPr>
          <p:spPr>
            <a:xfrm flipH="false" flipV="false" rot="-2700000">
              <a:off x="501842" y="169822"/>
              <a:ext cx="1223018" cy="1926013"/>
            </a:xfrm>
            <a:custGeom>
              <a:avLst/>
              <a:gdLst/>
              <a:ahLst/>
              <a:cxnLst/>
              <a:rect r="r" b="b" t="t" l="l"/>
              <a:pathLst>
                <a:path h="1926013" w="1223018">
                  <a:moveTo>
                    <a:pt x="0" y="0"/>
                  </a:moveTo>
                  <a:lnTo>
                    <a:pt x="1223018" y="0"/>
                  </a:lnTo>
                  <a:lnTo>
                    <a:pt x="1223018" y="1926013"/>
                  </a:lnTo>
                  <a:lnTo>
                    <a:pt x="0" y="1926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-2727266">
              <a:off x="623466" y="578146"/>
              <a:ext cx="1753475" cy="312865"/>
              <a:chOff x="0" y="0"/>
              <a:chExt cx="2731296" cy="487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4" id="14"/>
          <p:cNvGrpSpPr/>
          <p:nvPr/>
        </p:nvGrpSpPr>
        <p:grpSpPr>
          <a:xfrm rot="-10800000">
            <a:off x="1028700" y="11347944"/>
            <a:ext cx="1670026" cy="1684635"/>
            <a:chOff x="0" y="0"/>
            <a:chExt cx="2226702" cy="2246180"/>
          </a:xfrm>
        </p:grpSpPr>
        <p:sp>
          <p:nvSpPr>
            <p:cNvPr name="Freeform 15" id="15"/>
            <p:cNvSpPr/>
            <p:nvPr/>
          </p:nvSpPr>
          <p:spPr>
            <a:xfrm flipH="false" flipV="false" rot="-2700000">
              <a:off x="501842" y="169822"/>
              <a:ext cx="1223018" cy="1926013"/>
            </a:xfrm>
            <a:custGeom>
              <a:avLst/>
              <a:gdLst/>
              <a:ahLst/>
              <a:cxnLst/>
              <a:rect r="r" b="b" t="t" l="l"/>
              <a:pathLst>
                <a:path h="1926013" w="1223018">
                  <a:moveTo>
                    <a:pt x="0" y="0"/>
                  </a:moveTo>
                  <a:lnTo>
                    <a:pt x="1223018" y="0"/>
                  </a:lnTo>
                  <a:lnTo>
                    <a:pt x="1223018" y="1926013"/>
                  </a:lnTo>
                  <a:lnTo>
                    <a:pt x="0" y="1926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-2727266">
              <a:off x="623466" y="578146"/>
              <a:ext cx="1753475" cy="312865"/>
              <a:chOff x="0" y="0"/>
              <a:chExt cx="2731296" cy="48733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8" id="18"/>
          <p:cNvGrpSpPr/>
          <p:nvPr/>
        </p:nvGrpSpPr>
        <p:grpSpPr>
          <a:xfrm rot="0">
            <a:off x="3024733" y="4601189"/>
            <a:ext cx="6233567" cy="2412911"/>
            <a:chOff x="0" y="0"/>
            <a:chExt cx="8311423" cy="321721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38100"/>
              <a:ext cx="8311423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199"/>
                </a:lnSpc>
                <a:spcBef>
                  <a:spcPct val="0"/>
                </a:spcBef>
              </a:pPr>
              <a:r>
                <a:rPr lang="en-US" sz="3999" spc="-39" u="none">
                  <a:solidFill>
                    <a:srgbClr val="C1FF72"/>
                  </a:solidFill>
                  <a:latin typeface="Roboto Bold"/>
                </a:rPr>
                <a:t>1. Yaklaşım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125416"/>
              <a:ext cx="8311423" cy="2098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59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Roboto"/>
                </a:rPr>
                <a:t>İlaç satışı ile birlikte Drone hizmeti sunarak talebi arttırma hedefli bir politika izleyerek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034258" y="8082683"/>
            <a:ext cx="6233567" cy="2937921"/>
            <a:chOff x="0" y="0"/>
            <a:chExt cx="8311423" cy="3917228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47625"/>
              <a:ext cx="8311423" cy="8450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139"/>
                </a:lnSpc>
                <a:spcBef>
                  <a:spcPct val="0"/>
                </a:spcBef>
              </a:pPr>
              <a:r>
                <a:rPr lang="en-US" sz="3953" spc="-39" u="none">
                  <a:solidFill>
                    <a:srgbClr val="C1FF72"/>
                  </a:solidFill>
                  <a:latin typeface="Roboto Bold"/>
                </a:rPr>
                <a:t>2. Yaklaşım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114230"/>
              <a:ext cx="8311423" cy="2809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59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Roboto"/>
                </a:rPr>
                <a:t>Mobil app kullanıcılarımıza, başlangıç olarak ücretsiz sunum ve eğitim vererek bir çok kesime hitap etmek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024733" y="11764218"/>
            <a:ext cx="6233567" cy="2937921"/>
            <a:chOff x="0" y="0"/>
            <a:chExt cx="8311423" cy="3917228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47625"/>
              <a:ext cx="8311423" cy="8450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139"/>
                </a:lnSpc>
                <a:spcBef>
                  <a:spcPct val="0"/>
                </a:spcBef>
              </a:pPr>
              <a:r>
                <a:rPr lang="en-US" sz="3953" spc="-39" u="none">
                  <a:solidFill>
                    <a:srgbClr val="C1FF72"/>
                  </a:solidFill>
                  <a:latin typeface="Roboto Bold"/>
                </a:rPr>
                <a:t>3. Yaklaşım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1114230"/>
              <a:ext cx="8311423" cy="2809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59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Roboto"/>
                </a:rPr>
                <a:t>Tarım arazilerinin yoğunlukta olduğu bölge billboardlarına ve sosyal medya reklamlarımız ile geniş alanlara yayılmak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81A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675562"/>
            <a:ext cx="6594027" cy="47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61"/>
              </a:lnSpc>
              <a:spcBef>
                <a:spcPct val="0"/>
              </a:spcBef>
            </a:pPr>
            <a:r>
              <a:rPr lang="en-US" sz="2686">
                <a:solidFill>
                  <a:srgbClr val="C1FF72"/>
                </a:solidFill>
                <a:latin typeface="Roboto"/>
              </a:rPr>
              <a:t>TARFLY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16139837"/>
            <a:ext cx="8229600" cy="297600"/>
            <a:chOff x="0" y="0"/>
            <a:chExt cx="15803826" cy="571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255270"/>
              <a:ext cx="15803826" cy="69850"/>
            </a:xfrm>
            <a:custGeom>
              <a:avLst/>
              <a:gdLst/>
              <a:ahLst/>
              <a:cxnLst/>
              <a:rect r="r" b="b" t="t" l="l"/>
              <a:pathLst>
                <a:path h="69850" w="15803826">
                  <a:moveTo>
                    <a:pt x="1551299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5803826" y="69850"/>
                  </a:lnTo>
                  <a:lnTo>
                    <a:pt x="15803826" y="0"/>
                  </a:lnTo>
                  <a:close/>
                </a:path>
              </a:pathLst>
            </a:custGeom>
            <a:solidFill>
              <a:srgbClr val="2A0076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8229600" cy="2046482"/>
            <a:chOff x="0" y="0"/>
            <a:chExt cx="10972800" cy="272864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52400"/>
              <a:ext cx="10972800" cy="16315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799"/>
                </a:lnSpc>
              </a:pPr>
              <a:r>
                <a:rPr lang="en-US" sz="8799" u="none">
                  <a:solidFill>
                    <a:srgbClr val="C1FF72"/>
                  </a:solidFill>
                  <a:latin typeface="Bebas Neue Bold Italics"/>
                </a:rPr>
                <a:t>Gelecek Yol Harİtası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890316"/>
              <a:ext cx="10972800" cy="8964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6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3586123"/>
            <a:ext cx="8229600" cy="1159510"/>
            <a:chOff x="0" y="0"/>
            <a:chExt cx="10972800" cy="154601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3425"/>
              <a:ext cx="3282317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49"/>
                </a:lnSpc>
                <a:spcBef>
                  <a:spcPct val="0"/>
                </a:spcBef>
              </a:pPr>
              <a:r>
                <a:rPr lang="en-US" sz="3499" spc="-34" u="none">
                  <a:solidFill>
                    <a:srgbClr val="C1FF72"/>
                  </a:solidFill>
                  <a:latin typeface="Roboto Bold"/>
                </a:rPr>
                <a:t>1. ADIM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486400" y="-76200"/>
              <a:ext cx="5486400" cy="16222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4969"/>
                </a:lnSpc>
              </a:pPr>
              <a:r>
                <a:rPr lang="en-US" sz="3499">
                  <a:solidFill>
                    <a:srgbClr val="C1FF72"/>
                  </a:solidFill>
                  <a:latin typeface="Roboto"/>
                </a:rPr>
                <a:t>2024 </a:t>
              </a:r>
              <a:r>
                <a:rPr lang="en-US" sz="3499" u="none">
                  <a:solidFill>
                    <a:srgbClr val="C1FF72"/>
                  </a:solidFill>
                  <a:latin typeface="Roboto"/>
                </a:rPr>
                <a:t>1Ç</a:t>
              </a:r>
            </a:p>
            <a:p>
              <a:pPr algn="r" marL="0" indent="0" lvl="0">
                <a:lnSpc>
                  <a:spcPts val="4969"/>
                </a:lnSpc>
              </a:pP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0" y="997311"/>
              <a:ext cx="10972800" cy="396800"/>
              <a:chOff x="0" y="0"/>
              <a:chExt cx="15803826" cy="5715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255270"/>
                <a:ext cx="1580382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803826">
                    <a:moveTo>
                      <a:pt x="15512997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803826" y="69850"/>
                    </a:lnTo>
                    <a:lnTo>
                      <a:pt x="15803826" y="0"/>
                    </a:lnTo>
                    <a:close/>
                  </a:path>
                </a:pathLst>
              </a:custGeom>
              <a:solidFill>
                <a:srgbClr val="EFB7F6"/>
              </a:solidFill>
            </p:spPr>
          </p:sp>
        </p:grpSp>
      </p:grpSp>
      <p:grpSp>
        <p:nvGrpSpPr>
          <p:cNvPr name="Group 13" id="13"/>
          <p:cNvGrpSpPr/>
          <p:nvPr/>
        </p:nvGrpSpPr>
        <p:grpSpPr>
          <a:xfrm rot="0">
            <a:off x="1028700" y="5899233"/>
            <a:ext cx="8229600" cy="1045583"/>
            <a:chOff x="0" y="0"/>
            <a:chExt cx="10972800" cy="139411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23425"/>
              <a:ext cx="3282317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49"/>
                </a:lnSpc>
                <a:spcBef>
                  <a:spcPct val="0"/>
                </a:spcBef>
              </a:pPr>
              <a:r>
                <a:rPr lang="en-US" sz="3499" spc="-34" u="none">
                  <a:solidFill>
                    <a:srgbClr val="C1FF72"/>
                  </a:solidFill>
                  <a:latin typeface="Roboto Bold"/>
                </a:rPr>
                <a:t>2. ADIM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5486400" y="-76200"/>
              <a:ext cx="5486400" cy="784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4969"/>
                </a:lnSpc>
              </a:pPr>
              <a:r>
                <a:rPr lang="en-US" sz="3499">
                  <a:solidFill>
                    <a:srgbClr val="C1FF72"/>
                  </a:solidFill>
                  <a:latin typeface="Roboto"/>
                </a:rPr>
                <a:t>2024 2Ç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0" y="997311"/>
              <a:ext cx="10972800" cy="396800"/>
              <a:chOff x="0" y="0"/>
              <a:chExt cx="15803826" cy="5715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255270"/>
                <a:ext cx="1580382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803826">
                    <a:moveTo>
                      <a:pt x="15512997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803826" y="69850"/>
                    </a:lnTo>
                    <a:lnTo>
                      <a:pt x="15803826" y="0"/>
                    </a:lnTo>
                    <a:close/>
                  </a:path>
                </a:pathLst>
              </a:custGeom>
              <a:solidFill>
                <a:srgbClr val="EFB7F6"/>
              </a:solidFill>
            </p:spPr>
          </p:sp>
        </p:grpSp>
      </p:grpSp>
      <p:grpSp>
        <p:nvGrpSpPr>
          <p:cNvPr name="Group 18" id="18"/>
          <p:cNvGrpSpPr/>
          <p:nvPr/>
        </p:nvGrpSpPr>
        <p:grpSpPr>
          <a:xfrm rot="0">
            <a:off x="1176409" y="8554627"/>
            <a:ext cx="8229600" cy="1045583"/>
            <a:chOff x="0" y="0"/>
            <a:chExt cx="10972800" cy="139411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23425"/>
              <a:ext cx="3282317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49"/>
                </a:lnSpc>
                <a:spcBef>
                  <a:spcPct val="0"/>
                </a:spcBef>
              </a:pPr>
              <a:r>
                <a:rPr lang="en-US" sz="3499" spc="-34" u="none">
                  <a:solidFill>
                    <a:srgbClr val="C1FF72"/>
                  </a:solidFill>
                  <a:latin typeface="Roboto Bold"/>
                </a:rPr>
                <a:t>3. ADIM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5486400" y="-76200"/>
              <a:ext cx="5486400" cy="784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4969"/>
                </a:lnSpc>
              </a:pPr>
              <a:r>
                <a:rPr lang="en-US" sz="3499" u="none">
                  <a:solidFill>
                    <a:srgbClr val="C1FF72"/>
                  </a:solidFill>
                  <a:latin typeface="Roboto"/>
                </a:rPr>
                <a:t>2024 3Ç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0" y="997311"/>
              <a:ext cx="10972800" cy="396800"/>
              <a:chOff x="0" y="0"/>
              <a:chExt cx="15803826" cy="5715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255270"/>
                <a:ext cx="1580382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803826">
                    <a:moveTo>
                      <a:pt x="15512997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803826" y="69850"/>
                    </a:lnTo>
                    <a:lnTo>
                      <a:pt x="15803826" y="0"/>
                    </a:lnTo>
                    <a:close/>
                  </a:path>
                </a:pathLst>
              </a:custGeom>
              <a:solidFill>
                <a:srgbClr val="EFB7F6"/>
              </a:solidFill>
            </p:spPr>
          </p:sp>
        </p:grpSp>
      </p:grpSp>
      <p:grpSp>
        <p:nvGrpSpPr>
          <p:cNvPr name="Group 23" id="23"/>
          <p:cNvGrpSpPr/>
          <p:nvPr/>
        </p:nvGrpSpPr>
        <p:grpSpPr>
          <a:xfrm rot="0">
            <a:off x="1176409" y="12091628"/>
            <a:ext cx="8229600" cy="1045583"/>
            <a:chOff x="0" y="0"/>
            <a:chExt cx="10972800" cy="1394111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23425"/>
              <a:ext cx="3282317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49"/>
                </a:lnSpc>
                <a:spcBef>
                  <a:spcPct val="0"/>
                </a:spcBef>
              </a:pPr>
              <a:r>
                <a:rPr lang="en-US" sz="3499" spc="-34" u="none">
                  <a:solidFill>
                    <a:srgbClr val="C1FF72"/>
                  </a:solidFill>
                  <a:latin typeface="Roboto Bold"/>
                </a:rPr>
                <a:t>4. ADIM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5486400" y="-76200"/>
              <a:ext cx="5486400" cy="784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4969"/>
                </a:lnSpc>
              </a:pPr>
              <a:r>
                <a:rPr lang="en-US" sz="3499" u="none">
                  <a:solidFill>
                    <a:srgbClr val="C1FF72"/>
                  </a:solidFill>
                  <a:latin typeface="Roboto"/>
                </a:rPr>
                <a:t>2024 4Ç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0">
              <a:off x="0" y="997311"/>
              <a:ext cx="10972800" cy="396800"/>
              <a:chOff x="0" y="0"/>
              <a:chExt cx="15803826" cy="5715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255270"/>
                <a:ext cx="15803826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5803826">
                    <a:moveTo>
                      <a:pt x="15512997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5803826" y="69850"/>
                    </a:lnTo>
                    <a:lnTo>
                      <a:pt x="15803826" y="0"/>
                    </a:lnTo>
                    <a:close/>
                  </a:path>
                </a:pathLst>
              </a:custGeom>
              <a:solidFill>
                <a:srgbClr val="EFB7F6"/>
              </a:solidFill>
            </p:spPr>
          </p:sp>
        </p:grpSp>
      </p:grpSp>
      <p:sp>
        <p:nvSpPr>
          <p:cNvPr name="TextBox 28" id="28"/>
          <p:cNvSpPr txBox="true"/>
          <p:nvPr/>
        </p:nvSpPr>
        <p:spPr>
          <a:xfrm rot="0">
            <a:off x="1028700" y="4659908"/>
            <a:ext cx="8229600" cy="2208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100">
                <a:solidFill>
                  <a:srgbClr val="FDFDFD"/>
                </a:solidFill>
                <a:latin typeface="Roboto Bold"/>
              </a:rPr>
              <a:t>Kullanıcı sayımızı arttırmak için bayilerimize drone kullanım eğitimleri vermek.</a:t>
            </a:r>
          </a:p>
          <a:p>
            <a:pPr algn="ctr">
              <a:lnSpc>
                <a:spcPts val="4402"/>
              </a:lnSpc>
            </a:pPr>
          </a:p>
          <a:p>
            <a:pPr algn="ctr">
              <a:lnSpc>
                <a:spcPts val="4402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6593381"/>
            <a:ext cx="8229600" cy="1656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100">
                <a:solidFill>
                  <a:srgbClr val="FDFDFD"/>
                </a:solidFill>
                <a:latin typeface="Roboto Bold"/>
              </a:rPr>
              <a:t>Aldığımız geri bildirim ve  verileri işleyerek </a:t>
            </a:r>
          </a:p>
          <a:p>
            <a:pPr algn="ctr">
              <a:lnSpc>
                <a:spcPts val="4402"/>
              </a:lnSpc>
            </a:pPr>
            <a:r>
              <a:rPr lang="en-US" sz="3100">
                <a:solidFill>
                  <a:srgbClr val="FDFDFD"/>
                </a:solidFill>
                <a:latin typeface="Roboto Bold"/>
              </a:rPr>
              <a:t>kullanıcılarımızın deneyimlerini geliştirmek.</a:t>
            </a:r>
          </a:p>
          <a:p>
            <a:pPr algn="ctr">
              <a:lnSpc>
                <a:spcPts val="4402"/>
              </a:lnSpc>
              <a:spcBef>
                <a:spcPct val="0"/>
              </a:spcBef>
            </a:pPr>
            <a:r>
              <a:rPr lang="en-US" sz="3100">
                <a:solidFill>
                  <a:srgbClr val="FDFDFD"/>
                </a:solidFill>
                <a:latin typeface="Roboto Bold"/>
              </a:rPr>
              <a:t>Drone filomuzu genişletmek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9553575"/>
            <a:ext cx="8229600" cy="2208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2"/>
              </a:lnSpc>
            </a:pPr>
            <a:r>
              <a:rPr lang="en-US" sz="3100">
                <a:solidFill>
                  <a:srgbClr val="FDFDFD"/>
                </a:solidFill>
                <a:latin typeface="Roboto Bold"/>
              </a:rPr>
              <a:t>Kullanıcılarımıza ulaşamadığımız bölgelerde  hizmet vermek.Hizmet alanımızı genişletmek.</a:t>
            </a:r>
          </a:p>
          <a:p>
            <a:pPr algn="ctr">
              <a:lnSpc>
                <a:spcPts val="4402"/>
              </a:lnSpc>
              <a:spcBef>
                <a:spcPct val="0"/>
              </a:spcBef>
            </a:pPr>
            <a:r>
              <a:rPr lang="en-US" sz="3100">
                <a:solidFill>
                  <a:srgbClr val="FDFDFD"/>
                </a:solidFill>
                <a:latin typeface="Roboto Bold"/>
              </a:rPr>
              <a:t>Zayıf yönlerimizden olan çalışan kalitemizi ve sayımızı arttırmak.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80991" y="13356286"/>
            <a:ext cx="8525019" cy="1104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1"/>
              </a:lnSpc>
            </a:pPr>
            <a:r>
              <a:rPr lang="en-US" sz="3099">
                <a:solidFill>
                  <a:srgbClr val="FDFDFD"/>
                </a:solidFill>
                <a:latin typeface="Roboto Bold"/>
              </a:rPr>
              <a:t>Özel tarımsal ilaç dünyasında globalleşmek</a:t>
            </a:r>
          </a:p>
          <a:p>
            <a:pPr algn="ctr">
              <a:lnSpc>
                <a:spcPts val="440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A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34299"/>
            <a:ext cx="8229600" cy="297600"/>
            <a:chOff x="0" y="0"/>
            <a:chExt cx="15803826" cy="571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55270"/>
              <a:ext cx="15803826" cy="69850"/>
            </a:xfrm>
            <a:custGeom>
              <a:avLst/>
              <a:gdLst/>
              <a:ahLst/>
              <a:cxnLst/>
              <a:rect r="r" b="b" t="t" l="l"/>
              <a:pathLst>
                <a:path h="69850" w="15803826">
                  <a:moveTo>
                    <a:pt x="1551299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5803826" y="69850"/>
                  </a:lnTo>
                  <a:lnTo>
                    <a:pt x="15803826" y="0"/>
                  </a:lnTo>
                  <a:close/>
                </a:path>
              </a:pathLst>
            </a:custGeom>
            <a:solidFill>
              <a:srgbClr val="2A007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5176519"/>
            <a:ext cx="2882003" cy="2628944"/>
          </a:xfrm>
          <a:custGeom>
            <a:avLst/>
            <a:gdLst/>
            <a:ahLst/>
            <a:cxnLst/>
            <a:rect r="r" b="b" t="t" l="l"/>
            <a:pathLst>
              <a:path h="2628944" w="2882003">
                <a:moveTo>
                  <a:pt x="0" y="0"/>
                </a:moveTo>
                <a:lnTo>
                  <a:pt x="2882003" y="0"/>
                </a:lnTo>
                <a:lnTo>
                  <a:pt x="2882003" y="2628944"/>
                </a:lnTo>
                <a:lnTo>
                  <a:pt x="0" y="2628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12" r="0" b="-481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9144000"/>
            <a:ext cx="2882003" cy="2742611"/>
          </a:xfrm>
          <a:custGeom>
            <a:avLst/>
            <a:gdLst/>
            <a:ahLst/>
            <a:cxnLst/>
            <a:rect r="r" b="b" t="t" l="l"/>
            <a:pathLst>
              <a:path h="2742611" w="2882003">
                <a:moveTo>
                  <a:pt x="0" y="0"/>
                </a:moveTo>
                <a:lnTo>
                  <a:pt x="2882003" y="0"/>
                </a:lnTo>
                <a:lnTo>
                  <a:pt x="2882003" y="2742611"/>
                </a:lnTo>
                <a:lnTo>
                  <a:pt x="0" y="2742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37" r="0" b="-36506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021388" y="5176519"/>
            <a:ext cx="4126069" cy="1059980"/>
            <a:chOff x="0" y="0"/>
            <a:chExt cx="5501425" cy="141330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5501425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50"/>
                </a:lnSpc>
                <a:spcBef>
                  <a:spcPct val="0"/>
                </a:spcBef>
              </a:pPr>
              <a:r>
                <a:rPr lang="en-US" sz="3500" spc="-35">
                  <a:solidFill>
                    <a:srgbClr val="C1FF72"/>
                  </a:solidFill>
                  <a:latin typeface="Roboto Bold"/>
                </a:rPr>
                <a:t>SEFA GÖNÜLAÇAN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28599"/>
              <a:ext cx="5501425" cy="675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259"/>
                </a:lnSpc>
              </a:pPr>
              <a:r>
                <a:rPr lang="en-US" sz="3000">
                  <a:solidFill>
                    <a:srgbClr val="FDFDFD"/>
                  </a:solidFill>
                  <a:latin typeface="Roboto"/>
                </a:rPr>
                <a:t>YAZILIM VE TASARIM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021388" y="9144000"/>
            <a:ext cx="4126069" cy="2126780"/>
            <a:chOff x="0" y="0"/>
            <a:chExt cx="5501425" cy="283570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5501425" cy="750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50"/>
                </a:lnSpc>
                <a:spcBef>
                  <a:spcPct val="0"/>
                </a:spcBef>
              </a:pPr>
              <a:r>
                <a:rPr lang="en-US" sz="3500" spc="-35">
                  <a:solidFill>
                    <a:srgbClr val="C1FF72"/>
                  </a:solidFill>
                  <a:latin typeface="Roboto Bold"/>
                </a:rPr>
                <a:t>IZZET ÖZÜBEK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28599"/>
              <a:ext cx="5501425" cy="2098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59"/>
                </a:lnSpc>
              </a:pPr>
              <a:r>
                <a:rPr lang="en-US" sz="3000">
                  <a:solidFill>
                    <a:srgbClr val="FDFDFD"/>
                  </a:solidFill>
                  <a:latin typeface="Roboto"/>
                </a:rPr>
                <a:t>İHA PİLOTU </a:t>
              </a:r>
            </a:p>
            <a:p>
              <a:pPr marL="0" indent="0" lvl="0">
                <a:lnSpc>
                  <a:spcPts val="4259"/>
                </a:lnSpc>
              </a:pPr>
              <a:r>
                <a:rPr lang="en-US" sz="3000">
                  <a:solidFill>
                    <a:srgbClr val="FDFDFD"/>
                  </a:solidFill>
                  <a:latin typeface="Roboto"/>
                </a:rPr>
                <a:t>KURUMSAL İLETİŞİM SORUMLUSU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3086100"/>
            <a:ext cx="8229600" cy="1185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799"/>
              </a:lnSpc>
            </a:pPr>
            <a:r>
              <a:rPr lang="en-US" sz="8799" u="none">
                <a:solidFill>
                  <a:srgbClr val="FDFDFD"/>
                </a:solidFill>
                <a:latin typeface="Bebas Neue Bold Italics"/>
              </a:rPr>
              <a:t>EKİP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62025"/>
            <a:ext cx="6594027" cy="47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61"/>
              </a:lnSpc>
              <a:spcBef>
                <a:spcPct val="0"/>
              </a:spcBef>
            </a:pPr>
            <a:r>
              <a:rPr lang="en-US" sz="2686">
                <a:solidFill>
                  <a:srgbClr val="C1FF72"/>
                </a:solidFill>
                <a:latin typeface="Roboto"/>
              </a:rPr>
              <a:t>TARFLY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A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2322859"/>
            <a:ext cx="1401021" cy="1161432"/>
            <a:chOff x="0" y="0"/>
            <a:chExt cx="1868028" cy="1548576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1868028" cy="1548576"/>
            </a:xfrm>
            <a:prstGeom prst="rect">
              <a:avLst/>
            </a:prstGeom>
            <a:solidFill>
              <a:srgbClr val="A8C6E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09022" y="515662"/>
              <a:ext cx="721268" cy="517252"/>
            </a:xfrm>
            <a:custGeom>
              <a:avLst/>
              <a:gdLst/>
              <a:ahLst/>
              <a:cxnLst/>
              <a:rect r="r" b="b" t="t" l="l"/>
              <a:pathLst>
                <a:path h="517252" w="721268">
                  <a:moveTo>
                    <a:pt x="0" y="0"/>
                  </a:moveTo>
                  <a:lnTo>
                    <a:pt x="721268" y="0"/>
                  </a:lnTo>
                  <a:lnTo>
                    <a:pt x="721268" y="517252"/>
                  </a:lnTo>
                  <a:lnTo>
                    <a:pt x="0" y="517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4225338"/>
            <a:ext cx="1401021" cy="1161432"/>
            <a:chOff x="0" y="0"/>
            <a:chExt cx="1868028" cy="1548576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1868028" cy="1548576"/>
            </a:xfrm>
            <a:prstGeom prst="rect">
              <a:avLst/>
            </a:prstGeom>
            <a:solidFill>
              <a:srgbClr val="A8C6E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537738" y="373366"/>
              <a:ext cx="792553" cy="792553"/>
            </a:xfrm>
            <a:custGeom>
              <a:avLst/>
              <a:gdLst/>
              <a:ahLst/>
              <a:cxnLst/>
              <a:rect r="r" b="b" t="t" l="l"/>
              <a:pathLst>
                <a:path h="792553" w="792553">
                  <a:moveTo>
                    <a:pt x="0" y="0"/>
                  </a:moveTo>
                  <a:lnTo>
                    <a:pt x="792552" y="0"/>
                  </a:lnTo>
                  <a:lnTo>
                    <a:pt x="792552" y="792553"/>
                  </a:lnTo>
                  <a:lnTo>
                    <a:pt x="0" y="792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10465292"/>
            <a:ext cx="1401021" cy="1161432"/>
            <a:chOff x="0" y="0"/>
            <a:chExt cx="1868028" cy="1548576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1868028" cy="1548576"/>
            </a:xfrm>
            <a:prstGeom prst="rect">
              <a:avLst/>
            </a:prstGeom>
            <a:solidFill>
              <a:srgbClr val="A8C6E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537738" y="378012"/>
              <a:ext cx="792553" cy="792553"/>
            </a:xfrm>
            <a:custGeom>
              <a:avLst/>
              <a:gdLst/>
              <a:ahLst/>
              <a:cxnLst/>
              <a:rect r="r" b="b" t="t" l="l"/>
              <a:pathLst>
                <a:path h="792553" w="792553">
                  <a:moveTo>
                    <a:pt x="0" y="0"/>
                  </a:moveTo>
                  <a:lnTo>
                    <a:pt x="792552" y="0"/>
                  </a:lnTo>
                  <a:lnTo>
                    <a:pt x="792552" y="792552"/>
                  </a:lnTo>
                  <a:lnTo>
                    <a:pt x="0" y="792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16139837"/>
            <a:ext cx="8229600" cy="297600"/>
            <a:chOff x="0" y="0"/>
            <a:chExt cx="15803826" cy="571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255270"/>
              <a:ext cx="15803826" cy="69850"/>
            </a:xfrm>
            <a:custGeom>
              <a:avLst/>
              <a:gdLst/>
              <a:ahLst/>
              <a:cxnLst/>
              <a:rect r="r" b="b" t="t" l="l"/>
              <a:pathLst>
                <a:path h="69850" w="15803826">
                  <a:moveTo>
                    <a:pt x="1551299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5803826" y="69850"/>
                  </a:lnTo>
                  <a:lnTo>
                    <a:pt x="15803826" y="0"/>
                  </a:lnTo>
                  <a:close/>
                </a:path>
              </a:pathLst>
            </a:custGeom>
            <a:solidFill>
              <a:srgbClr val="2A007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3752896" y="0"/>
            <a:ext cx="5505404" cy="5202607"/>
          </a:xfrm>
          <a:custGeom>
            <a:avLst/>
            <a:gdLst/>
            <a:ahLst/>
            <a:cxnLst/>
            <a:rect r="r" b="b" t="t" l="l"/>
            <a:pathLst>
              <a:path h="5202607" w="5505404">
                <a:moveTo>
                  <a:pt x="0" y="0"/>
                </a:moveTo>
                <a:lnTo>
                  <a:pt x="5505404" y="0"/>
                </a:lnTo>
                <a:lnTo>
                  <a:pt x="5505404" y="5202607"/>
                </a:lnTo>
                <a:lnTo>
                  <a:pt x="0" y="52026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8100000">
            <a:off x="616023" y="2694419"/>
            <a:ext cx="2798306" cy="2901473"/>
            <a:chOff x="0" y="0"/>
            <a:chExt cx="3731075" cy="3868630"/>
          </a:xfrm>
        </p:grpSpPr>
        <p:sp>
          <p:nvSpPr>
            <p:cNvPr name="Freeform 15" id="15"/>
            <p:cNvSpPr/>
            <p:nvPr/>
          </p:nvSpPr>
          <p:spPr>
            <a:xfrm flipH="false" flipV="false" rot="5400000">
              <a:off x="680921" y="-680921"/>
              <a:ext cx="2369233" cy="3731075"/>
            </a:xfrm>
            <a:custGeom>
              <a:avLst/>
              <a:gdLst/>
              <a:ahLst/>
              <a:cxnLst/>
              <a:rect r="r" b="b" t="t" l="l"/>
              <a:pathLst>
                <a:path h="3731075" w="2369233">
                  <a:moveTo>
                    <a:pt x="0" y="0"/>
                  </a:moveTo>
                  <a:lnTo>
                    <a:pt x="2369233" y="0"/>
                  </a:lnTo>
                  <a:lnTo>
                    <a:pt x="2369233" y="3731075"/>
                  </a:lnTo>
                  <a:lnTo>
                    <a:pt x="0" y="3731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5372733">
              <a:off x="167121" y="1911283"/>
              <a:ext cx="3396833" cy="513892"/>
              <a:chOff x="0" y="0"/>
              <a:chExt cx="2731296" cy="413206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731296" cy="413206"/>
              </a:xfrm>
              <a:custGeom>
                <a:avLst/>
                <a:gdLst/>
                <a:ahLst/>
                <a:cxnLst/>
                <a:rect r="r" b="b" t="t" l="l"/>
                <a:pathLst>
                  <a:path h="413206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13206"/>
                    </a:lnTo>
                    <a:lnTo>
                      <a:pt x="0" y="413206"/>
                    </a:lnTo>
                    <a:close/>
                  </a:path>
                </a:pathLst>
              </a:custGeom>
              <a:solidFill>
                <a:srgbClr val="F9F4EC"/>
              </a:solidFill>
            </p:spPr>
          </p:sp>
        </p:grpSp>
      </p:grpSp>
      <p:sp>
        <p:nvSpPr>
          <p:cNvPr name="TextBox 18" id="18"/>
          <p:cNvSpPr txBox="true"/>
          <p:nvPr/>
        </p:nvSpPr>
        <p:spPr>
          <a:xfrm rot="0">
            <a:off x="1028700" y="7888431"/>
            <a:ext cx="8229600" cy="1598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914"/>
              </a:lnSpc>
            </a:pPr>
            <a:r>
              <a:rPr lang="en-US" sz="11914" spc="59" u="none">
                <a:solidFill>
                  <a:srgbClr val="C1FF72"/>
                </a:solidFill>
                <a:latin typeface="Bebas Neue Bold"/>
              </a:rPr>
              <a:t>İLETİŞİM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123632" y="10691175"/>
            <a:ext cx="6106091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 spc="70">
                <a:solidFill>
                  <a:srgbClr val="C1FF72"/>
                </a:solidFill>
                <a:latin typeface="Roboto"/>
              </a:rPr>
              <a:t>0212 000 00 00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98338" y="12548743"/>
            <a:ext cx="6106091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 spc="70">
                <a:solidFill>
                  <a:srgbClr val="C1FF72"/>
                </a:solidFill>
                <a:latin typeface="Roboto"/>
              </a:rPr>
              <a:t>info@tarfly.com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98338" y="14406310"/>
            <a:ext cx="6106091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 spc="70" u="none">
                <a:solidFill>
                  <a:srgbClr val="C1FF72"/>
                </a:solidFill>
                <a:latin typeface="Roboto"/>
              </a:rPr>
              <a:t>www.tarfly.com.tr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16675562"/>
            <a:ext cx="6594027" cy="47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61"/>
              </a:lnSpc>
              <a:spcBef>
                <a:spcPct val="0"/>
              </a:spcBef>
            </a:pPr>
            <a:r>
              <a:rPr lang="en-US" sz="2686">
                <a:solidFill>
                  <a:srgbClr val="C1FF72"/>
                </a:solidFill>
                <a:latin typeface="Roboto"/>
              </a:rPr>
              <a:t>TARFLY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666319"/>
            <a:ext cx="10953106" cy="6705331"/>
          </a:xfrm>
          <a:custGeom>
            <a:avLst/>
            <a:gdLst/>
            <a:ahLst/>
            <a:cxnLst/>
            <a:rect r="r" b="b" t="t" l="l"/>
            <a:pathLst>
              <a:path h="6705331" w="10953106">
                <a:moveTo>
                  <a:pt x="0" y="0"/>
                </a:moveTo>
                <a:lnTo>
                  <a:pt x="10953106" y="0"/>
                </a:lnTo>
                <a:lnTo>
                  <a:pt x="10953106" y="6705331"/>
                </a:lnTo>
                <a:lnTo>
                  <a:pt x="0" y="6705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40" t="0" r="-9425" b="-67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2715258"/>
            <a:ext cx="10287000" cy="1235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1"/>
              </a:lnSpc>
              <a:spcBef>
                <a:spcPct val="0"/>
              </a:spcBef>
            </a:pPr>
            <a:r>
              <a:rPr lang="en-US" sz="3522">
                <a:solidFill>
                  <a:srgbClr val="000000"/>
                </a:solidFill>
                <a:latin typeface="Kaushan Script"/>
              </a:rPr>
              <a:t>UÇUŞUMUZA KATILDIĞINIZ İÇİN TEŞEKKÜR EDERİZ..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A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7022305"/>
            <a:ext cx="8229600" cy="8128332"/>
            <a:chOff x="0" y="0"/>
            <a:chExt cx="10972800" cy="1083777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95250"/>
              <a:ext cx="10972800" cy="8235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6000" spc="30">
                  <a:solidFill>
                    <a:srgbClr val="FDFDFD"/>
                  </a:solidFill>
                  <a:latin typeface="Bebas Neue"/>
                </a:rPr>
                <a:t>ilaçlama nedir?</a:t>
              </a:r>
            </a:p>
            <a:p>
              <a:pPr>
                <a:lnSpc>
                  <a:spcPts val="6000"/>
                </a:lnSpc>
              </a:pPr>
            </a:p>
            <a:p>
              <a:pPr>
                <a:lnSpc>
                  <a:spcPts val="6000"/>
                </a:lnSpc>
              </a:pPr>
              <a:r>
                <a:rPr lang="en-US" sz="6000" spc="30">
                  <a:solidFill>
                    <a:srgbClr val="FDFDFD"/>
                  </a:solidFill>
                  <a:latin typeface="Bebas Neue"/>
                </a:rPr>
                <a:t>İlaçlamanın tarımsal ilaç sektöründeki rolü nedir?</a:t>
              </a:r>
            </a:p>
            <a:p>
              <a:pPr>
                <a:lnSpc>
                  <a:spcPts val="6000"/>
                </a:lnSpc>
              </a:pPr>
            </a:p>
            <a:p>
              <a:pPr algn="l" marL="0" indent="0" lvl="0">
                <a:lnSpc>
                  <a:spcPts val="6000"/>
                </a:lnSpc>
                <a:spcBef>
                  <a:spcPct val="0"/>
                </a:spcBef>
              </a:pPr>
              <a:r>
                <a:rPr lang="en-US" sz="6000" spc="30">
                  <a:solidFill>
                    <a:srgbClr val="FDFDFD"/>
                  </a:solidFill>
                  <a:latin typeface="Bebas Neue"/>
                </a:rPr>
                <a:t>üretilen ilaçlardan maksimum kapasitede verim nasıl sağlanır??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9945726"/>
              <a:ext cx="10972800" cy="892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6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6139837"/>
            <a:ext cx="8229600" cy="297600"/>
            <a:chOff x="0" y="0"/>
            <a:chExt cx="15803826" cy="571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255270"/>
              <a:ext cx="15803826" cy="69850"/>
            </a:xfrm>
            <a:custGeom>
              <a:avLst/>
              <a:gdLst/>
              <a:ahLst/>
              <a:cxnLst/>
              <a:rect r="r" b="b" t="t" l="l"/>
              <a:pathLst>
                <a:path h="69850" w="15803826">
                  <a:moveTo>
                    <a:pt x="1551299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5803826" y="69850"/>
                  </a:lnTo>
                  <a:lnTo>
                    <a:pt x="15803826" y="0"/>
                  </a:lnTo>
                  <a:close/>
                </a:path>
              </a:pathLst>
            </a:custGeom>
            <a:solidFill>
              <a:srgbClr val="2A0076"/>
            </a:solidFill>
          </p:spPr>
        </p:sp>
      </p:grpSp>
      <p:grpSp>
        <p:nvGrpSpPr>
          <p:cNvPr name="Group 7" id="7"/>
          <p:cNvGrpSpPr/>
          <p:nvPr/>
        </p:nvGrpSpPr>
        <p:grpSpPr>
          <a:xfrm rot="-8100000">
            <a:off x="6406287" y="-203518"/>
            <a:ext cx="3999352" cy="4146799"/>
            <a:chOff x="0" y="0"/>
            <a:chExt cx="5332470" cy="5529065"/>
          </a:xfrm>
        </p:grpSpPr>
        <p:sp>
          <p:nvSpPr>
            <p:cNvPr name="Freeform 8" id="8"/>
            <p:cNvSpPr/>
            <p:nvPr/>
          </p:nvSpPr>
          <p:spPr>
            <a:xfrm flipH="false" flipV="false" rot="5400000">
              <a:off x="973176" y="-973176"/>
              <a:ext cx="3386118" cy="5332470"/>
            </a:xfrm>
            <a:custGeom>
              <a:avLst/>
              <a:gdLst/>
              <a:ahLst/>
              <a:cxnLst/>
              <a:rect r="r" b="b" t="t" l="l"/>
              <a:pathLst>
                <a:path h="5332470" w="3386118">
                  <a:moveTo>
                    <a:pt x="0" y="0"/>
                  </a:moveTo>
                  <a:lnTo>
                    <a:pt x="3386118" y="0"/>
                  </a:lnTo>
                  <a:lnTo>
                    <a:pt x="3386118" y="5332470"/>
                  </a:lnTo>
                  <a:lnTo>
                    <a:pt x="0" y="53324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5372733">
              <a:off x="238850" y="2731615"/>
              <a:ext cx="4854770" cy="734457"/>
              <a:chOff x="0" y="0"/>
              <a:chExt cx="2731296" cy="41320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731296" cy="413206"/>
              </a:xfrm>
              <a:custGeom>
                <a:avLst/>
                <a:gdLst/>
                <a:ahLst/>
                <a:cxnLst/>
                <a:rect r="r" b="b" t="t" l="l"/>
                <a:pathLst>
                  <a:path h="413206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13206"/>
                    </a:lnTo>
                    <a:lnTo>
                      <a:pt x="0" y="41320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1" id="11"/>
          <p:cNvSpPr/>
          <p:nvPr/>
        </p:nvSpPr>
        <p:spPr>
          <a:xfrm flipH="false" flipV="false" rot="0">
            <a:off x="0" y="0"/>
            <a:ext cx="6142334" cy="5804506"/>
          </a:xfrm>
          <a:custGeom>
            <a:avLst/>
            <a:gdLst/>
            <a:ahLst/>
            <a:cxnLst/>
            <a:rect r="r" b="b" t="t" l="l"/>
            <a:pathLst>
              <a:path h="5804506" w="6142334">
                <a:moveTo>
                  <a:pt x="0" y="0"/>
                </a:moveTo>
                <a:lnTo>
                  <a:pt x="6142334" y="0"/>
                </a:lnTo>
                <a:lnTo>
                  <a:pt x="6142334" y="5804506"/>
                </a:lnTo>
                <a:lnTo>
                  <a:pt x="0" y="5804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6684924"/>
            <a:ext cx="6594027" cy="474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61"/>
              </a:lnSpc>
              <a:spcBef>
                <a:spcPct val="0"/>
              </a:spcBef>
            </a:pPr>
            <a:r>
              <a:rPr lang="en-US" sz="2686">
                <a:solidFill>
                  <a:srgbClr val="FDFDFD"/>
                </a:solidFill>
                <a:latin typeface="Roboto Condensed"/>
              </a:rPr>
              <a:t>TARFLY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A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32611" y="4479449"/>
            <a:ext cx="606701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6999">
                <a:solidFill>
                  <a:srgbClr val="FDFDFD"/>
                </a:solidFill>
                <a:latin typeface="Bebas Neue"/>
              </a:rPr>
              <a:t>İlaçlama Yöntemi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08677" y="11747563"/>
            <a:ext cx="6067014" cy="181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>
                <a:solidFill>
                  <a:srgbClr val="FDFDFD"/>
                </a:solidFill>
                <a:latin typeface="Bebas Neue Italics"/>
              </a:rPr>
              <a:t>Çevre ve Sağlık Riskleri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2025"/>
            <a:ext cx="6594027" cy="47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61"/>
              </a:lnSpc>
              <a:spcBef>
                <a:spcPct val="0"/>
              </a:spcBef>
            </a:pPr>
            <a:r>
              <a:rPr lang="en-US" sz="2686">
                <a:solidFill>
                  <a:srgbClr val="C1FF72"/>
                </a:solidFill>
                <a:latin typeface="Roboto"/>
              </a:rPr>
              <a:t>TARFLY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1734299"/>
            <a:ext cx="8229600" cy="297600"/>
            <a:chOff x="0" y="0"/>
            <a:chExt cx="15803826" cy="571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255270"/>
              <a:ext cx="15803826" cy="69850"/>
            </a:xfrm>
            <a:custGeom>
              <a:avLst/>
              <a:gdLst/>
              <a:ahLst/>
              <a:cxnLst/>
              <a:rect r="r" b="b" t="t" l="l"/>
              <a:pathLst>
                <a:path h="69850" w="15803826">
                  <a:moveTo>
                    <a:pt x="1551299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5803826" y="69850"/>
                  </a:lnTo>
                  <a:lnTo>
                    <a:pt x="15803826" y="0"/>
                  </a:lnTo>
                  <a:close/>
                </a:path>
              </a:pathLst>
            </a:custGeom>
            <a:solidFill>
              <a:srgbClr val="2A0076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8100000">
            <a:off x="1538966" y="4426928"/>
            <a:ext cx="917264" cy="1444510"/>
          </a:xfrm>
          <a:custGeom>
            <a:avLst/>
            <a:gdLst/>
            <a:ahLst/>
            <a:cxnLst/>
            <a:rect r="r" b="b" t="t" l="l"/>
            <a:pathLst>
              <a:path h="1444510" w="917264">
                <a:moveTo>
                  <a:pt x="0" y="0"/>
                </a:moveTo>
                <a:lnTo>
                  <a:pt x="917264" y="0"/>
                </a:lnTo>
                <a:lnTo>
                  <a:pt x="917264" y="1444510"/>
                </a:lnTo>
                <a:lnTo>
                  <a:pt x="0" y="1444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8127266">
            <a:off x="1055966" y="4747526"/>
            <a:ext cx="1315106" cy="234649"/>
            <a:chOff x="0" y="0"/>
            <a:chExt cx="2731296" cy="487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31296" cy="487333"/>
            </a:xfrm>
            <a:custGeom>
              <a:avLst/>
              <a:gdLst/>
              <a:ahLst/>
              <a:cxnLst/>
              <a:rect r="r" b="b" t="t" l="l"/>
              <a:pathLst>
                <a:path h="487333" w="2731296">
                  <a:moveTo>
                    <a:pt x="0" y="0"/>
                  </a:moveTo>
                  <a:lnTo>
                    <a:pt x="2731296" y="0"/>
                  </a:lnTo>
                  <a:lnTo>
                    <a:pt x="2731296" y="487333"/>
                  </a:lnTo>
                  <a:lnTo>
                    <a:pt x="0" y="487333"/>
                  </a:lnTo>
                  <a:close/>
                </a:path>
              </a:pathLst>
            </a:custGeom>
            <a:solidFill>
              <a:srgbClr val="C1FF72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-8100000">
            <a:off x="1538966" y="6875032"/>
            <a:ext cx="917264" cy="1444510"/>
          </a:xfrm>
          <a:custGeom>
            <a:avLst/>
            <a:gdLst/>
            <a:ahLst/>
            <a:cxnLst/>
            <a:rect r="r" b="b" t="t" l="l"/>
            <a:pathLst>
              <a:path h="1444510" w="917264">
                <a:moveTo>
                  <a:pt x="0" y="0"/>
                </a:moveTo>
                <a:lnTo>
                  <a:pt x="917264" y="0"/>
                </a:lnTo>
                <a:lnTo>
                  <a:pt x="917264" y="1444510"/>
                </a:lnTo>
                <a:lnTo>
                  <a:pt x="0" y="1444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8127266">
            <a:off x="1055966" y="7195631"/>
            <a:ext cx="1315106" cy="234649"/>
            <a:chOff x="0" y="0"/>
            <a:chExt cx="2731296" cy="487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31296" cy="487333"/>
            </a:xfrm>
            <a:custGeom>
              <a:avLst/>
              <a:gdLst/>
              <a:ahLst/>
              <a:cxnLst/>
              <a:rect r="r" b="b" t="t" l="l"/>
              <a:pathLst>
                <a:path h="487333" w="2731296">
                  <a:moveTo>
                    <a:pt x="0" y="0"/>
                  </a:moveTo>
                  <a:lnTo>
                    <a:pt x="2731296" y="0"/>
                  </a:lnTo>
                  <a:lnTo>
                    <a:pt x="2731296" y="487333"/>
                  </a:lnTo>
                  <a:lnTo>
                    <a:pt x="0" y="487333"/>
                  </a:lnTo>
                  <a:close/>
                </a:path>
              </a:pathLst>
            </a:custGeom>
            <a:solidFill>
              <a:srgbClr val="C1FF72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-8100000">
            <a:off x="1538966" y="11771242"/>
            <a:ext cx="917264" cy="1444510"/>
          </a:xfrm>
          <a:custGeom>
            <a:avLst/>
            <a:gdLst/>
            <a:ahLst/>
            <a:cxnLst/>
            <a:rect r="r" b="b" t="t" l="l"/>
            <a:pathLst>
              <a:path h="1444510" w="917264">
                <a:moveTo>
                  <a:pt x="0" y="0"/>
                </a:moveTo>
                <a:lnTo>
                  <a:pt x="917264" y="0"/>
                </a:lnTo>
                <a:lnTo>
                  <a:pt x="917264" y="1444510"/>
                </a:lnTo>
                <a:lnTo>
                  <a:pt x="0" y="1444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-8127266">
            <a:off x="1055966" y="12089005"/>
            <a:ext cx="1315106" cy="234649"/>
            <a:chOff x="0" y="0"/>
            <a:chExt cx="2731296" cy="4873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31296" cy="487333"/>
            </a:xfrm>
            <a:custGeom>
              <a:avLst/>
              <a:gdLst/>
              <a:ahLst/>
              <a:cxnLst/>
              <a:rect r="r" b="b" t="t" l="l"/>
              <a:pathLst>
                <a:path h="487333" w="2731296">
                  <a:moveTo>
                    <a:pt x="0" y="0"/>
                  </a:moveTo>
                  <a:lnTo>
                    <a:pt x="2731296" y="0"/>
                  </a:lnTo>
                  <a:lnTo>
                    <a:pt x="2731296" y="487333"/>
                  </a:lnTo>
                  <a:lnTo>
                    <a:pt x="0" y="487333"/>
                  </a:lnTo>
                  <a:close/>
                </a:path>
              </a:pathLst>
            </a:custGeom>
            <a:solidFill>
              <a:srgbClr val="C1FF72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-8100000">
            <a:off x="1538966" y="9323137"/>
            <a:ext cx="917264" cy="1444510"/>
          </a:xfrm>
          <a:custGeom>
            <a:avLst/>
            <a:gdLst/>
            <a:ahLst/>
            <a:cxnLst/>
            <a:rect r="r" b="b" t="t" l="l"/>
            <a:pathLst>
              <a:path h="1444510" w="917264">
                <a:moveTo>
                  <a:pt x="0" y="0"/>
                </a:moveTo>
                <a:lnTo>
                  <a:pt x="917264" y="0"/>
                </a:lnTo>
                <a:lnTo>
                  <a:pt x="917264" y="1444510"/>
                </a:lnTo>
                <a:lnTo>
                  <a:pt x="0" y="1444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-8127266">
            <a:off x="1055966" y="9640900"/>
            <a:ext cx="1315106" cy="234649"/>
            <a:chOff x="0" y="0"/>
            <a:chExt cx="2731296" cy="4873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731296" cy="487333"/>
            </a:xfrm>
            <a:custGeom>
              <a:avLst/>
              <a:gdLst/>
              <a:ahLst/>
              <a:cxnLst/>
              <a:rect r="r" b="b" t="t" l="l"/>
              <a:pathLst>
                <a:path h="487333" w="2731296">
                  <a:moveTo>
                    <a:pt x="0" y="0"/>
                  </a:moveTo>
                  <a:lnTo>
                    <a:pt x="2731296" y="0"/>
                  </a:lnTo>
                  <a:lnTo>
                    <a:pt x="2731296" y="487333"/>
                  </a:lnTo>
                  <a:lnTo>
                    <a:pt x="0" y="487333"/>
                  </a:lnTo>
                  <a:close/>
                </a:path>
              </a:pathLst>
            </a:custGeom>
            <a:solidFill>
              <a:srgbClr val="C1FF72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-8100000">
            <a:off x="1538966" y="14219346"/>
            <a:ext cx="917264" cy="1444510"/>
          </a:xfrm>
          <a:custGeom>
            <a:avLst/>
            <a:gdLst/>
            <a:ahLst/>
            <a:cxnLst/>
            <a:rect r="r" b="b" t="t" l="l"/>
            <a:pathLst>
              <a:path h="1444510" w="917264">
                <a:moveTo>
                  <a:pt x="0" y="0"/>
                </a:moveTo>
                <a:lnTo>
                  <a:pt x="917264" y="0"/>
                </a:lnTo>
                <a:lnTo>
                  <a:pt x="917264" y="1444510"/>
                </a:lnTo>
                <a:lnTo>
                  <a:pt x="0" y="1444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-8127266">
            <a:off x="1055966" y="14534138"/>
            <a:ext cx="1315106" cy="234649"/>
            <a:chOff x="0" y="0"/>
            <a:chExt cx="2731296" cy="4873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731296" cy="487333"/>
            </a:xfrm>
            <a:custGeom>
              <a:avLst/>
              <a:gdLst/>
              <a:ahLst/>
              <a:cxnLst/>
              <a:rect r="r" b="b" t="t" l="l"/>
              <a:pathLst>
                <a:path h="487333" w="2731296">
                  <a:moveTo>
                    <a:pt x="0" y="0"/>
                  </a:moveTo>
                  <a:lnTo>
                    <a:pt x="2731296" y="0"/>
                  </a:lnTo>
                  <a:lnTo>
                    <a:pt x="2731296" y="487333"/>
                  </a:lnTo>
                  <a:lnTo>
                    <a:pt x="0" y="487333"/>
                  </a:lnTo>
                  <a:close/>
                </a:path>
              </a:pathLst>
            </a:custGeom>
            <a:solidFill>
              <a:srgbClr val="C1FF72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2308677" y="9834291"/>
            <a:ext cx="606701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>
                <a:solidFill>
                  <a:srgbClr val="FDFDFD"/>
                </a:solidFill>
                <a:latin typeface="Bebas Neue"/>
              </a:rPr>
              <a:t>Erişim ZORLUĞU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09993" y="7198825"/>
            <a:ext cx="606701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>
                <a:solidFill>
                  <a:srgbClr val="FDFDFD"/>
                </a:solidFill>
                <a:latin typeface="Bebas Neue Italics"/>
              </a:rPr>
              <a:t>Verimlilik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36059" y="14478063"/>
            <a:ext cx="6067014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6999">
                <a:solidFill>
                  <a:srgbClr val="FDFDFD"/>
                </a:solidFill>
                <a:latin typeface="Bebas Neue Italics"/>
              </a:rPr>
              <a:t>yetkinlik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A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6594027" cy="47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61"/>
              </a:lnSpc>
              <a:spcBef>
                <a:spcPct val="0"/>
              </a:spcBef>
            </a:pPr>
            <a:r>
              <a:rPr lang="en-US" sz="2686">
                <a:solidFill>
                  <a:srgbClr val="C1FF72"/>
                </a:solidFill>
                <a:latin typeface="Roboto"/>
              </a:rPr>
              <a:t>TARFLY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1734299"/>
            <a:ext cx="8229600" cy="297600"/>
            <a:chOff x="0" y="0"/>
            <a:chExt cx="15803826" cy="571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255270"/>
              <a:ext cx="15803826" cy="69850"/>
            </a:xfrm>
            <a:custGeom>
              <a:avLst/>
              <a:gdLst/>
              <a:ahLst/>
              <a:cxnLst/>
              <a:rect r="r" b="b" t="t" l="l"/>
              <a:pathLst>
                <a:path h="69850" w="15803826">
                  <a:moveTo>
                    <a:pt x="1551299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5803826" y="69850"/>
                  </a:lnTo>
                  <a:lnTo>
                    <a:pt x="15803826" y="0"/>
                  </a:lnTo>
                  <a:close/>
                </a:path>
              </a:pathLst>
            </a:custGeom>
            <a:solidFill>
              <a:srgbClr val="2A0076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713672" y="4234251"/>
            <a:ext cx="6067014" cy="140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80"/>
              </a:lnSpc>
              <a:spcBef>
                <a:spcPct val="0"/>
              </a:spcBef>
            </a:pPr>
            <a:r>
              <a:rPr lang="en-US" sz="4000">
                <a:solidFill>
                  <a:srgbClr val="C1FF72"/>
                </a:solidFill>
                <a:latin typeface="Roboto"/>
              </a:rPr>
              <a:t>Tarım araçlarından daha hassas ve hızlı.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13672" y="6676549"/>
            <a:ext cx="6067014" cy="140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80"/>
              </a:lnSpc>
              <a:spcBef>
                <a:spcPct val="0"/>
              </a:spcBef>
            </a:pPr>
            <a:r>
              <a:rPr lang="en-US" sz="4000">
                <a:solidFill>
                  <a:srgbClr val="C1FF72"/>
                </a:solidFill>
                <a:latin typeface="Roboto"/>
              </a:rPr>
              <a:t>Maksimum verimlilik ve veri toplama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13672" y="9251451"/>
            <a:ext cx="6067014" cy="140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80"/>
              </a:lnSpc>
              <a:spcBef>
                <a:spcPct val="0"/>
              </a:spcBef>
            </a:pPr>
            <a:r>
              <a:rPr lang="en-US" sz="4000">
                <a:solidFill>
                  <a:srgbClr val="C1FF72"/>
                </a:solidFill>
                <a:latin typeface="Roboto"/>
              </a:rPr>
              <a:t>Zorlu arazi şartlarına uyum sağlama</a:t>
            </a:r>
          </a:p>
        </p:txBody>
      </p:sp>
      <p:grpSp>
        <p:nvGrpSpPr>
          <p:cNvPr name="Group 8" id="8"/>
          <p:cNvGrpSpPr/>
          <p:nvPr/>
        </p:nvGrpSpPr>
        <p:grpSpPr>
          <a:xfrm rot="-10800000">
            <a:off x="1162585" y="4319976"/>
            <a:ext cx="1670026" cy="1684635"/>
            <a:chOff x="0" y="0"/>
            <a:chExt cx="2226702" cy="2246180"/>
          </a:xfrm>
        </p:grpSpPr>
        <p:sp>
          <p:nvSpPr>
            <p:cNvPr name="Freeform 9" id="9"/>
            <p:cNvSpPr/>
            <p:nvPr/>
          </p:nvSpPr>
          <p:spPr>
            <a:xfrm flipH="false" flipV="false" rot="-2700000">
              <a:off x="501842" y="169822"/>
              <a:ext cx="1223018" cy="1926013"/>
            </a:xfrm>
            <a:custGeom>
              <a:avLst/>
              <a:gdLst/>
              <a:ahLst/>
              <a:cxnLst/>
              <a:rect r="r" b="b" t="t" l="l"/>
              <a:pathLst>
                <a:path h="1926013" w="1223018">
                  <a:moveTo>
                    <a:pt x="0" y="0"/>
                  </a:moveTo>
                  <a:lnTo>
                    <a:pt x="1223018" y="0"/>
                  </a:lnTo>
                  <a:lnTo>
                    <a:pt x="1223018" y="1926013"/>
                  </a:lnTo>
                  <a:lnTo>
                    <a:pt x="0" y="1926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-2727266">
              <a:off x="623466" y="578146"/>
              <a:ext cx="1753475" cy="312865"/>
              <a:chOff x="0" y="0"/>
              <a:chExt cx="2731296" cy="48733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-10800000">
            <a:off x="1028700" y="9144000"/>
            <a:ext cx="1670026" cy="1684635"/>
            <a:chOff x="0" y="0"/>
            <a:chExt cx="2226702" cy="2246180"/>
          </a:xfrm>
        </p:grpSpPr>
        <p:sp>
          <p:nvSpPr>
            <p:cNvPr name="Freeform 13" id="13"/>
            <p:cNvSpPr/>
            <p:nvPr/>
          </p:nvSpPr>
          <p:spPr>
            <a:xfrm flipH="false" flipV="false" rot="-2700000">
              <a:off x="501842" y="169822"/>
              <a:ext cx="1223018" cy="1926013"/>
            </a:xfrm>
            <a:custGeom>
              <a:avLst/>
              <a:gdLst/>
              <a:ahLst/>
              <a:cxnLst/>
              <a:rect r="r" b="b" t="t" l="l"/>
              <a:pathLst>
                <a:path h="1926013" w="1223018">
                  <a:moveTo>
                    <a:pt x="0" y="0"/>
                  </a:moveTo>
                  <a:lnTo>
                    <a:pt x="1223018" y="0"/>
                  </a:lnTo>
                  <a:lnTo>
                    <a:pt x="1223018" y="1926013"/>
                  </a:lnTo>
                  <a:lnTo>
                    <a:pt x="0" y="1926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-2727266">
              <a:off x="623466" y="578146"/>
              <a:ext cx="1753475" cy="312865"/>
              <a:chOff x="0" y="0"/>
              <a:chExt cx="2731296" cy="487333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</p:grpSp>
      <p:grpSp>
        <p:nvGrpSpPr>
          <p:cNvPr name="Group 16" id="16"/>
          <p:cNvGrpSpPr/>
          <p:nvPr/>
        </p:nvGrpSpPr>
        <p:grpSpPr>
          <a:xfrm rot="-10800000">
            <a:off x="1162585" y="6578445"/>
            <a:ext cx="1670026" cy="1684635"/>
            <a:chOff x="0" y="0"/>
            <a:chExt cx="2226702" cy="2246180"/>
          </a:xfrm>
        </p:grpSpPr>
        <p:sp>
          <p:nvSpPr>
            <p:cNvPr name="Freeform 17" id="17"/>
            <p:cNvSpPr/>
            <p:nvPr/>
          </p:nvSpPr>
          <p:spPr>
            <a:xfrm flipH="false" flipV="false" rot="-2700000">
              <a:off x="501842" y="169822"/>
              <a:ext cx="1223018" cy="1926013"/>
            </a:xfrm>
            <a:custGeom>
              <a:avLst/>
              <a:gdLst/>
              <a:ahLst/>
              <a:cxnLst/>
              <a:rect r="r" b="b" t="t" l="l"/>
              <a:pathLst>
                <a:path h="1926013" w="1223018">
                  <a:moveTo>
                    <a:pt x="0" y="0"/>
                  </a:moveTo>
                  <a:lnTo>
                    <a:pt x="1223018" y="0"/>
                  </a:lnTo>
                  <a:lnTo>
                    <a:pt x="1223018" y="1926013"/>
                  </a:lnTo>
                  <a:lnTo>
                    <a:pt x="0" y="1926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-2727266">
              <a:off x="623466" y="578146"/>
              <a:ext cx="1753475" cy="312865"/>
              <a:chOff x="0" y="0"/>
              <a:chExt cx="2731296" cy="487333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</p:grpSp>
      <p:grpSp>
        <p:nvGrpSpPr>
          <p:cNvPr name="Group 20" id="20"/>
          <p:cNvGrpSpPr/>
          <p:nvPr/>
        </p:nvGrpSpPr>
        <p:grpSpPr>
          <a:xfrm rot="-10800000">
            <a:off x="1028700" y="11704935"/>
            <a:ext cx="1670026" cy="1684635"/>
            <a:chOff x="0" y="0"/>
            <a:chExt cx="2226702" cy="2246180"/>
          </a:xfrm>
        </p:grpSpPr>
        <p:sp>
          <p:nvSpPr>
            <p:cNvPr name="Freeform 21" id="21"/>
            <p:cNvSpPr/>
            <p:nvPr/>
          </p:nvSpPr>
          <p:spPr>
            <a:xfrm flipH="false" flipV="false" rot="-2700000">
              <a:off x="501842" y="169822"/>
              <a:ext cx="1223018" cy="1926013"/>
            </a:xfrm>
            <a:custGeom>
              <a:avLst/>
              <a:gdLst/>
              <a:ahLst/>
              <a:cxnLst/>
              <a:rect r="r" b="b" t="t" l="l"/>
              <a:pathLst>
                <a:path h="1926013" w="1223018">
                  <a:moveTo>
                    <a:pt x="0" y="0"/>
                  </a:moveTo>
                  <a:lnTo>
                    <a:pt x="1223018" y="0"/>
                  </a:lnTo>
                  <a:lnTo>
                    <a:pt x="1223018" y="1926013"/>
                  </a:lnTo>
                  <a:lnTo>
                    <a:pt x="0" y="1926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-2727266">
              <a:off x="623466" y="578146"/>
              <a:ext cx="1753475" cy="312865"/>
              <a:chOff x="0" y="0"/>
              <a:chExt cx="2731296" cy="487333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</p:grpSp>
      <p:grpSp>
        <p:nvGrpSpPr>
          <p:cNvPr name="Group 24" id="24"/>
          <p:cNvGrpSpPr/>
          <p:nvPr/>
        </p:nvGrpSpPr>
        <p:grpSpPr>
          <a:xfrm rot="-10800000">
            <a:off x="1028700" y="14395811"/>
            <a:ext cx="1670026" cy="1684635"/>
            <a:chOff x="0" y="0"/>
            <a:chExt cx="2226702" cy="2246180"/>
          </a:xfrm>
        </p:grpSpPr>
        <p:sp>
          <p:nvSpPr>
            <p:cNvPr name="Freeform 25" id="25"/>
            <p:cNvSpPr/>
            <p:nvPr/>
          </p:nvSpPr>
          <p:spPr>
            <a:xfrm flipH="false" flipV="false" rot="-2700000">
              <a:off x="501842" y="169822"/>
              <a:ext cx="1223018" cy="1926013"/>
            </a:xfrm>
            <a:custGeom>
              <a:avLst/>
              <a:gdLst/>
              <a:ahLst/>
              <a:cxnLst/>
              <a:rect r="r" b="b" t="t" l="l"/>
              <a:pathLst>
                <a:path h="1926013" w="1223018">
                  <a:moveTo>
                    <a:pt x="0" y="0"/>
                  </a:moveTo>
                  <a:lnTo>
                    <a:pt x="1223018" y="0"/>
                  </a:lnTo>
                  <a:lnTo>
                    <a:pt x="1223018" y="1926013"/>
                  </a:lnTo>
                  <a:lnTo>
                    <a:pt x="0" y="1926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6" id="26"/>
            <p:cNvGrpSpPr/>
            <p:nvPr/>
          </p:nvGrpSpPr>
          <p:grpSpPr>
            <a:xfrm rot="-2727266">
              <a:off x="623466" y="578146"/>
              <a:ext cx="1753475" cy="312865"/>
              <a:chOff x="0" y="0"/>
              <a:chExt cx="2731296" cy="487333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</p:grpSp>
      <p:sp>
        <p:nvSpPr>
          <p:cNvPr name="TextBox 28" id="28"/>
          <p:cNvSpPr txBox="true"/>
          <p:nvPr/>
        </p:nvSpPr>
        <p:spPr>
          <a:xfrm rot="0">
            <a:off x="2698726" y="11511401"/>
            <a:ext cx="6067014" cy="211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80"/>
              </a:lnSpc>
              <a:spcBef>
                <a:spcPct val="0"/>
              </a:spcBef>
            </a:pPr>
            <a:r>
              <a:rPr lang="en-US" sz="4000">
                <a:solidFill>
                  <a:srgbClr val="C1FF72"/>
                </a:solidFill>
                <a:latin typeface="Roboto"/>
              </a:rPr>
              <a:t>Çevre hassasiyeti ve kimyasalla teması minimuma indirmek.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713672" y="14310086"/>
            <a:ext cx="6067014" cy="211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80"/>
              </a:lnSpc>
              <a:spcBef>
                <a:spcPct val="0"/>
              </a:spcBef>
            </a:pPr>
            <a:r>
              <a:rPr lang="en-US" sz="4000">
                <a:solidFill>
                  <a:srgbClr val="C1FF72"/>
                </a:solidFill>
                <a:latin typeface="Roboto"/>
              </a:rPr>
              <a:t>Gerekli olan evrak ve belgelere ihtiyaç duyulmaması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A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333" t="0" r="-83333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A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710963" y="8613602"/>
            <a:ext cx="7710963" cy="5140642"/>
          </a:xfrm>
          <a:custGeom>
            <a:avLst/>
            <a:gdLst/>
            <a:ahLst/>
            <a:cxnLst/>
            <a:rect r="r" b="b" t="t" l="l"/>
            <a:pathLst>
              <a:path h="5140642" w="7710963">
                <a:moveTo>
                  <a:pt x="0" y="0"/>
                </a:moveTo>
                <a:lnTo>
                  <a:pt x="7710963" y="0"/>
                </a:lnTo>
                <a:lnTo>
                  <a:pt x="7710963" y="5140642"/>
                </a:lnTo>
                <a:lnTo>
                  <a:pt x="0" y="514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0287000" cy="18551348"/>
          </a:xfrm>
          <a:custGeom>
            <a:avLst/>
            <a:gdLst/>
            <a:ahLst/>
            <a:cxnLst/>
            <a:rect r="r" b="b" t="t" l="l"/>
            <a:pathLst>
              <a:path h="18551348" w="10287000">
                <a:moveTo>
                  <a:pt x="0" y="0"/>
                </a:moveTo>
                <a:lnTo>
                  <a:pt x="10287000" y="0"/>
                </a:lnTo>
                <a:lnTo>
                  <a:pt x="10287000" y="18551348"/>
                </a:lnTo>
                <a:lnTo>
                  <a:pt x="0" y="18551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253" t="0" r="-85253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A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1560" y="0"/>
            <a:ext cx="10990120" cy="18288000"/>
          </a:xfrm>
          <a:custGeom>
            <a:avLst/>
            <a:gdLst/>
            <a:ahLst/>
            <a:cxnLst/>
            <a:rect r="r" b="b" t="t" l="l"/>
            <a:pathLst>
              <a:path h="18288000" w="10990120">
                <a:moveTo>
                  <a:pt x="0" y="0"/>
                </a:moveTo>
                <a:lnTo>
                  <a:pt x="10990120" y="0"/>
                </a:lnTo>
                <a:lnTo>
                  <a:pt x="1099012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803" t="0" r="-74803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A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6594027" cy="47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61"/>
              </a:lnSpc>
              <a:spcBef>
                <a:spcPct val="0"/>
              </a:spcBef>
            </a:pPr>
            <a:r>
              <a:rPr lang="en-US" sz="2686">
                <a:solidFill>
                  <a:srgbClr val="C1FF72"/>
                </a:solidFill>
                <a:latin typeface="Roboto"/>
              </a:rPr>
              <a:t>TARFLY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1734299"/>
            <a:ext cx="8229600" cy="297600"/>
            <a:chOff x="0" y="0"/>
            <a:chExt cx="15803826" cy="571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255270"/>
              <a:ext cx="15803826" cy="69850"/>
            </a:xfrm>
            <a:custGeom>
              <a:avLst/>
              <a:gdLst/>
              <a:ahLst/>
              <a:cxnLst/>
              <a:rect r="r" b="b" t="t" l="l"/>
              <a:pathLst>
                <a:path h="69850" w="15803826">
                  <a:moveTo>
                    <a:pt x="1551299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5803826" y="69850"/>
                  </a:lnTo>
                  <a:lnTo>
                    <a:pt x="15803826" y="0"/>
                  </a:lnTo>
                  <a:close/>
                </a:path>
              </a:pathLst>
            </a:custGeom>
            <a:solidFill>
              <a:srgbClr val="2A0076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3186265"/>
            <a:ext cx="8229600" cy="199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999"/>
              </a:lnSpc>
            </a:pPr>
            <a:r>
              <a:rPr lang="en-US" sz="14999" spc="74" u="none">
                <a:solidFill>
                  <a:srgbClr val="C1FF72"/>
                </a:solidFill>
                <a:latin typeface="Bebas Neue"/>
              </a:rPr>
              <a:t>Zamanlama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713335" y="9343827"/>
            <a:ext cx="6067014" cy="2338156"/>
            <a:chOff x="0" y="0"/>
            <a:chExt cx="8089352" cy="311754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52400"/>
              <a:ext cx="8089352" cy="1615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700"/>
                </a:lnSpc>
                <a:spcBef>
                  <a:spcPct val="0"/>
                </a:spcBef>
              </a:pPr>
              <a:r>
                <a:rPr lang="en-US" sz="8700">
                  <a:solidFill>
                    <a:srgbClr val="FDFDFD"/>
                  </a:solidFill>
                  <a:latin typeface="Bebas Neue Italics"/>
                </a:rPr>
                <a:t>zaman tüketimi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699078"/>
              <a:ext cx="8089352" cy="7935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7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713335" y="6664774"/>
            <a:ext cx="6067014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00"/>
              </a:lnSpc>
            </a:pPr>
            <a:r>
              <a:rPr lang="en-US" sz="8700">
                <a:solidFill>
                  <a:srgbClr val="FDFDFD"/>
                </a:solidFill>
                <a:latin typeface="Bebas Neue Italics"/>
              </a:rPr>
              <a:t>maliyet artışı</a:t>
            </a:r>
          </a:p>
        </p:txBody>
      </p:sp>
      <p:grpSp>
        <p:nvGrpSpPr>
          <p:cNvPr name="Group 10" id="10"/>
          <p:cNvGrpSpPr/>
          <p:nvPr/>
        </p:nvGrpSpPr>
        <p:grpSpPr>
          <a:xfrm rot="-5400000">
            <a:off x="1036004" y="6332997"/>
            <a:ext cx="1670026" cy="1684635"/>
            <a:chOff x="0" y="0"/>
            <a:chExt cx="2226702" cy="2246180"/>
          </a:xfrm>
        </p:grpSpPr>
        <p:sp>
          <p:nvSpPr>
            <p:cNvPr name="Freeform 11" id="11"/>
            <p:cNvSpPr/>
            <p:nvPr/>
          </p:nvSpPr>
          <p:spPr>
            <a:xfrm flipH="false" flipV="false" rot="-2700000">
              <a:off x="501842" y="169822"/>
              <a:ext cx="1223018" cy="1926013"/>
            </a:xfrm>
            <a:custGeom>
              <a:avLst/>
              <a:gdLst/>
              <a:ahLst/>
              <a:cxnLst/>
              <a:rect r="r" b="b" t="t" l="l"/>
              <a:pathLst>
                <a:path h="1926013" w="1223018">
                  <a:moveTo>
                    <a:pt x="0" y="0"/>
                  </a:moveTo>
                  <a:lnTo>
                    <a:pt x="1223018" y="0"/>
                  </a:lnTo>
                  <a:lnTo>
                    <a:pt x="1223018" y="1926013"/>
                  </a:lnTo>
                  <a:lnTo>
                    <a:pt x="0" y="1926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-2727266">
              <a:off x="623466" y="578146"/>
              <a:ext cx="1753475" cy="312865"/>
              <a:chOff x="0" y="0"/>
              <a:chExt cx="2731296" cy="487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</p:grpSp>
      <p:grpSp>
        <p:nvGrpSpPr>
          <p:cNvPr name="Group 14" id="14"/>
          <p:cNvGrpSpPr/>
          <p:nvPr/>
        </p:nvGrpSpPr>
        <p:grpSpPr>
          <a:xfrm rot="-5400000">
            <a:off x="1036004" y="9136696"/>
            <a:ext cx="1670026" cy="1684635"/>
            <a:chOff x="0" y="0"/>
            <a:chExt cx="2226702" cy="2246180"/>
          </a:xfrm>
        </p:grpSpPr>
        <p:sp>
          <p:nvSpPr>
            <p:cNvPr name="Freeform 15" id="15"/>
            <p:cNvSpPr/>
            <p:nvPr/>
          </p:nvSpPr>
          <p:spPr>
            <a:xfrm flipH="false" flipV="false" rot="-2700000">
              <a:off x="501842" y="169822"/>
              <a:ext cx="1223018" cy="1926013"/>
            </a:xfrm>
            <a:custGeom>
              <a:avLst/>
              <a:gdLst/>
              <a:ahLst/>
              <a:cxnLst/>
              <a:rect r="r" b="b" t="t" l="l"/>
              <a:pathLst>
                <a:path h="1926013" w="1223018">
                  <a:moveTo>
                    <a:pt x="0" y="0"/>
                  </a:moveTo>
                  <a:lnTo>
                    <a:pt x="1223018" y="0"/>
                  </a:lnTo>
                  <a:lnTo>
                    <a:pt x="1223018" y="1926013"/>
                  </a:lnTo>
                  <a:lnTo>
                    <a:pt x="0" y="1926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-2727266">
              <a:off x="623466" y="578146"/>
              <a:ext cx="1753475" cy="312865"/>
              <a:chOff x="0" y="0"/>
              <a:chExt cx="2731296" cy="48733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</p:grpSp>
      <p:grpSp>
        <p:nvGrpSpPr>
          <p:cNvPr name="Group 18" id="18"/>
          <p:cNvGrpSpPr/>
          <p:nvPr/>
        </p:nvGrpSpPr>
        <p:grpSpPr>
          <a:xfrm rot="-5400000">
            <a:off x="1036004" y="11969954"/>
            <a:ext cx="1670026" cy="1684635"/>
            <a:chOff x="0" y="0"/>
            <a:chExt cx="2226702" cy="2246180"/>
          </a:xfrm>
        </p:grpSpPr>
        <p:sp>
          <p:nvSpPr>
            <p:cNvPr name="Freeform 19" id="19"/>
            <p:cNvSpPr/>
            <p:nvPr/>
          </p:nvSpPr>
          <p:spPr>
            <a:xfrm flipH="false" flipV="false" rot="-2700000">
              <a:off x="501842" y="169822"/>
              <a:ext cx="1223018" cy="1926013"/>
            </a:xfrm>
            <a:custGeom>
              <a:avLst/>
              <a:gdLst/>
              <a:ahLst/>
              <a:cxnLst/>
              <a:rect r="r" b="b" t="t" l="l"/>
              <a:pathLst>
                <a:path h="1926013" w="1223018">
                  <a:moveTo>
                    <a:pt x="0" y="0"/>
                  </a:moveTo>
                  <a:lnTo>
                    <a:pt x="1223018" y="0"/>
                  </a:lnTo>
                  <a:lnTo>
                    <a:pt x="1223018" y="1926013"/>
                  </a:lnTo>
                  <a:lnTo>
                    <a:pt x="0" y="1926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-2727266">
              <a:off x="623466" y="578146"/>
              <a:ext cx="1753475" cy="312865"/>
              <a:chOff x="0" y="0"/>
              <a:chExt cx="2731296" cy="48733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</p:grpSp>
      <p:sp>
        <p:nvSpPr>
          <p:cNvPr name="TextBox 22" id="22"/>
          <p:cNvSpPr txBox="true"/>
          <p:nvPr/>
        </p:nvSpPr>
        <p:spPr>
          <a:xfrm rot="0">
            <a:off x="589085" y="11962260"/>
            <a:ext cx="6067014" cy="1509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54"/>
              </a:lnSpc>
              <a:spcBef>
                <a:spcPct val="0"/>
              </a:spcBef>
            </a:pPr>
            <a:r>
              <a:rPr lang="en-US" sz="8700">
                <a:solidFill>
                  <a:srgbClr val="FFFFFF"/>
                </a:solidFill>
                <a:latin typeface="Bebas Neue"/>
              </a:rPr>
              <a:t>VERİ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1A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95143" y="4006841"/>
            <a:ext cx="540793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sz="9000">
                <a:solidFill>
                  <a:srgbClr val="FDFDFD"/>
                </a:solidFill>
                <a:latin typeface="Bebas Neue Italics"/>
              </a:rPr>
              <a:t>çiftçi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895143" y="10421871"/>
            <a:ext cx="5407930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FDFDFD"/>
                </a:solidFill>
                <a:latin typeface="Bebas Neue Italics"/>
              </a:rPr>
              <a:t>bayiler</a:t>
            </a:r>
          </a:p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2025"/>
            <a:ext cx="6594027" cy="47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61"/>
              </a:lnSpc>
              <a:spcBef>
                <a:spcPct val="0"/>
              </a:spcBef>
            </a:pPr>
            <a:r>
              <a:rPr lang="en-US" sz="2686">
                <a:solidFill>
                  <a:srgbClr val="C1FF72"/>
                </a:solidFill>
                <a:latin typeface="Roboto"/>
              </a:rPr>
              <a:t>TARFLY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1734299"/>
            <a:ext cx="8229600" cy="297600"/>
            <a:chOff x="0" y="0"/>
            <a:chExt cx="15803826" cy="571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255270"/>
              <a:ext cx="15803826" cy="69850"/>
            </a:xfrm>
            <a:custGeom>
              <a:avLst/>
              <a:gdLst/>
              <a:ahLst/>
              <a:cxnLst/>
              <a:rect r="r" b="b" t="t" l="l"/>
              <a:pathLst>
                <a:path h="69850" w="15803826">
                  <a:moveTo>
                    <a:pt x="1551299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5803826" y="69850"/>
                  </a:lnTo>
                  <a:lnTo>
                    <a:pt x="15803826" y="0"/>
                  </a:lnTo>
                  <a:close/>
                </a:path>
              </a:pathLst>
            </a:custGeom>
            <a:solidFill>
              <a:srgbClr val="2A0076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028700" y="3531881"/>
            <a:ext cx="1670026" cy="1684635"/>
            <a:chOff x="0" y="0"/>
            <a:chExt cx="2226702" cy="2246180"/>
          </a:xfrm>
        </p:grpSpPr>
        <p:sp>
          <p:nvSpPr>
            <p:cNvPr name="Freeform 8" id="8"/>
            <p:cNvSpPr/>
            <p:nvPr/>
          </p:nvSpPr>
          <p:spPr>
            <a:xfrm flipH="false" flipV="false" rot="-2700000">
              <a:off x="501842" y="169822"/>
              <a:ext cx="1223018" cy="1926013"/>
            </a:xfrm>
            <a:custGeom>
              <a:avLst/>
              <a:gdLst/>
              <a:ahLst/>
              <a:cxnLst/>
              <a:rect r="r" b="b" t="t" l="l"/>
              <a:pathLst>
                <a:path h="1926013" w="1223018">
                  <a:moveTo>
                    <a:pt x="0" y="0"/>
                  </a:moveTo>
                  <a:lnTo>
                    <a:pt x="1223018" y="0"/>
                  </a:lnTo>
                  <a:lnTo>
                    <a:pt x="1223018" y="1926013"/>
                  </a:lnTo>
                  <a:lnTo>
                    <a:pt x="0" y="1926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-2727266">
              <a:off x="623466" y="578146"/>
              <a:ext cx="1753475" cy="312865"/>
              <a:chOff x="0" y="0"/>
              <a:chExt cx="2731296" cy="487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</p:grpSp>
      <p:grpSp>
        <p:nvGrpSpPr>
          <p:cNvPr name="Group 11" id="11"/>
          <p:cNvGrpSpPr/>
          <p:nvPr/>
        </p:nvGrpSpPr>
        <p:grpSpPr>
          <a:xfrm rot="-10800000">
            <a:off x="1028700" y="9832612"/>
            <a:ext cx="1670026" cy="1684635"/>
            <a:chOff x="0" y="0"/>
            <a:chExt cx="2226702" cy="2246180"/>
          </a:xfrm>
        </p:grpSpPr>
        <p:sp>
          <p:nvSpPr>
            <p:cNvPr name="Freeform 12" id="12"/>
            <p:cNvSpPr/>
            <p:nvPr/>
          </p:nvSpPr>
          <p:spPr>
            <a:xfrm flipH="false" flipV="false" rot="-2700000">
              <a:off x="501842" y="169822"/>
              <a:ext cx="1223018" cy="1926013"/>
            </a:xfrm>
            <a:custGeom>
              <a:avLst/>
              <a:gdLst/>
              <a:ahLst/>
              <a:cxnLst/>
              <a:rect r="r" b="b" t="t" l="l"/>
              <a:pathLst>
                <a:path h="1926013" w="1223018">
                  <a:moveTo>
                    <a:pt x="0" y="0"/>
                  </a:moveTo>
                  <a:lnTo>
                    <a:pt x="1223018" y="0"/>
                  </a:lnTo>
                  <a:lnTo>
                    <a:pt x="1223018" y="1926013"/>
                  </a:lnTo>
                  <a:lnTo>
                    <a:pt x="0" y="1926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-2727266">
              <a:off x="623466" y="578146"/>
              <a:ext cx="1753475" cy="312865"/>
              <a:chOff x="0" y="0"/>
              <a:chExt cx="2731296" cy="48733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731296" cy="487333"/>
              </a:xfrm>
              <a:custGeom>
                <a:avLst/>
                <a:gdLst/>
                <a:ahLst/>
                <a:cxnLst/>
                <a:rect r="r" b="b" t="t" l="l"/>
                <a:pathLst>
                  <a:path h="487333" w="2731296">
                    <a:moveTo>
                      <a:pt x="0" y="0"/>
                    </a:moveTo>
                    <a:lnTo>
                      <a:pt x="2731296" y="0"/>
                    </a:lnTo>
                    <a:lnTo>
                      <a:pt x="2731296" y="487333"/>
                    </a:lnTo>
                    <a:lnTo>
                      <a:pt x="0" y="487333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</p:grpSp>
      </p:grpSp>
      <p:sp>
        <p:nvSpPr>
          <p:cNvPr name="TextBox 15" id="15"/>
          <p:cNvSpPr txBox="true"/>
          <p:nvPr/>
        </p:nvSpPr>
        <p:spPr>
          <a:xfrm rot="0">
            <a:off x="2645238" y="5331642"/>
            <a:ext cx="5444609" cy="3140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60455" indent="-380227" lvl="1">
              <a:lnSpc>
                <a:spcPts val="5001"/>
              </a:lnSpc>
              <a:buFont typeface="Arial"/>
              <a:buChar char="•"/>
            </a:pPr>
            <a:r>
              <a:rPr lang="en-US" sz="3522">
                <a:solidFill>
                  <a:srgbClr val="C1FF72"/>
                </a:solidFill>
                <a:latin typeface="Roboto Bold"/>
              </a:rPr>
              <a:t>Doğa ve Toprakla İlişki</a:t>
            </a:r>
          </a:p>
          <a:p>
            <a:pPr algn="ctr" marL="760455" indent="-380227" lvl="1">
              <a:lnSpc>
                <a:spcPts val="5001"/>
              </a:lnSpc>
              <a:buFont typeface="Arial"/>
              <a:buChar char="•"/>
            </a:pPr>
            <a:r>
              <a:rPr lang="en-US" sz="3522">
                <a:solidFill>
                  <a:srgbClr val="C1FF72"/>
                </a:solidFill>
                <a:latin typeface="Roboto Bold"/>
              </a:rPr>
              <a:t>Saha ve Mahsul Bakımı</a:t>
            </a:r>
          </a:p>
          <a:p>
            <a:pPr marL="760455" indent="-380227" lvl="1">
              <a:lnSpc>
                <a:spcPts val="5001"/>
              </a:lnSpc>
              <a:buFont typeface="Arial"/>
              <a:buChar char="•"/>
            </a:pPr>
            <a:r>
              <a:rPr lang="en-US" sz="3522">
                <a:solidFill>
                  <a:srgbClr val="C1FF72"/>
                </a:solidFill>
                <a:latin typeface="Roboto Bold"/>
              </a:rPr>
              <a:t>Çalışma Disiplini</a:t>
            </a:r>
          </a:p>
          <a:p>
            <a:pPr marL="760455" indent="-380227" lvl="1">
              <a:lnSpc>
                <a:spcPts val="5001"/>
              </a:lnSpc>
              <a:buFont typeface="Arial"/>
              <a:buChar char="•"/>
            </a:pPr>
            <a:r>
              <a:rPr lang="en-US" sz="3522">
                <a:solidFill>
                  <a:srgbClr val="C1FF72"/>
                </a:solidFill>
                <a:latin typeface="Roboto Bold"/>
              </a:rPr>
              <a:t>Topluluk Bilinci</a:t>
            </a:r>
          </a:p>
          <a:p>
            <a:pPr algn="ctr">
              <a:lnSpc>
                <a:spcPts val="5001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587373" y="11780998"/>
            <a:ext cx="4260413" cy="1901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64063" indent="-382031" lvl="1">
              <a:lnSpc>
                <a:spcPts val="5025"/>
              </a:lnSpc>
              <a:buFont typeface="Arial"/>
              <a:buChar char="•"/>
            </a:pPr>
            <a:r>
              <a:rPr lang="en-US" sz="3538">
                <a:solidFill>
                  <a:srgbClr val="C1FF72"/>
                </a:solidFill>
                <a:latin typeface="Roboto Bold"/>
              </a:rPr>
              <a:t>Kar Amacı Güder</a:t>
            </a:r>
          </a:p>
          <a:p>
            <a:pPr algn="just" marL="764063" indent="-382031" lvl="1">
              <a:lnSpc>
                <a:spcPts val="5025"/>
              </a:lnSpc>
              <a:buFont typeface="Arial"/>
              <a:buChar char="•"/>
            </a:pPr>
            <a:r>
              <a:rPr lang="en-US" sz="3538">
                <a:solidFill>
                  <a:srgbClr val="C1FF72"/>
                </a:solidFill>
                <a:latin typeface="Roboto Bold"/>
              </a:rPr>
              <a:t>S</a:t>
            </a:r>
            <a:r>
              <a:rPr lang="en-US" sz="3538">
                <a:solidFill>
                  <a:srgbClr val="C1FF72"/>
                </a:solidFill>
                <a:latin typeface="Roboto Bold"/>
              </a:rPr>
              <a:t>atış Kolaylığı </a:t>
            </a:r>
          </a:p>
          <a:p>
            <a:pPr algn="ctr" marL="764063" indent="-382031" lvl="1">
              <a:lnSpc>
                <a:spcPts val="5025"/>
              </a:lnSpc>
              <a:buFont typeface="Arial"/>
              <a:buChar char="•"/>
            </a:pPr>
            <a:r>
              <a:rPr lang="en-US" sz="3538">
                <a:solidFill>
                  <a:srgbClr val="C1FF72"/>
                </a:solidFill>
                <a:latin typeface="Roboto Bold"/>
              </a:rPr>
              <a:t>G</a:t>
            </a:r>
            <a:r>
              <a:rPr lang="en-US" sz="3538">
                <a:solidFill>
                  <a:srgbClr val="C1FF72"/>
                </a:solidFill>
                <a:latin typeface="Roboto Bold"/>
              </a:rPr>
              <a:t>eri bildirim Hızı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DAFqGkW5oII</dc:identifier>
  <dcterms:modified xsi:type="dcterms:W3CDTF">2011-08-01T06:04:30Z</dcterms:modified>
  <cp:revision>1</cp:revision>
  <dc:title>TARFLY</dc:title>
</cp:coreProperties>
</file>